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2" r:id="rId3"/>
    <p:sldId id="291" r:id="rId4"/>
    <p:sldId id="308" r:id="rId5"/>
    <p:sldId id="300" r:id="rId6"/>
    <p:sldId id="297" r:id="rId7"/>
    <p:sldId id="305" r:id="rId8"/>
    <p:sldId id="306" r:id="rId9"/>
    <p:sldId id="311" r:id="rId10"/>
    <p:sldId id="312" r:id="rId11"/>
    <p:sldId id="313" r:id="rId12"/>
    <p:sldId id="285" r:id="rId13"/>
    <p:sldId id="289" r:id="rId14"/>
    <p:sldId id="301" r:id="rId15"/>
    <p:sldId id="275" r:id="rId16"/>
    <p:sldId id="310" r:id="rId17"/>
    <p:sldId id="302" r:id="rId18"/>
    <p:sldId id="314" r:id="rId19"/>
    <p:sldId id="315" r:id="rId20"/>
    <p:sldId id="316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00"/>
    <a:srgbClr val="10335B"/>
    <a:srgbClr val="003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4" autoAdjust="0"/>
    <p:restoredTop sz="94718" autoAdjust="0"/>
  </p:normalViewPr>
  <p:slideViewPr>
    <p:cSldViewPr>
      <p:cViewPr varScale="1">
        <p:scale>
          <a:sx n="92" d="100"/>
          <a:sy n="92" d="100"/>
        </p:scale>
        <p:origin x="138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545A1-750C-4C21-A1BD-33DDD841DCF1}" type="doc">
      <dgm:prSet loTypeId="urn:microsoft.com/office/officeart/2005/8/layout/radial6" loCatId="cycle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BB078B3-03A9-4BBF-8448-0F42BCF8D7B8}">
      <dgm:prSet phldrT="[Text]"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Fair Market Value</a:t>
          </a:r>
        </a:p>
      </dgm:t>
    </dgm:pt>
    <dgm:pt modelId="{EE9B58F3-A37C-40B2-9EA5-85F0D437A85B}" type="parTrans" cxnId="{4EAF3FE9-DDDA-43B6-8A8E-786D66D07322}">
      <dgm:prSet/>
      <dgm:spPr/>
      <dgm:t>
        <a:bodyPr/>
        <a:lstStyle/>
        <a:p>
          <a:endParaRPr lang="en-US"/>
        </a:p>
      </dgm:t>
    </dgm:pt>
    <dgm:pt modelId="{F2BDDCF6-48FE-42B4-9118-F01A66BE8146}" type="sibTrans" cxnId="{4EAF3FE9-DDDA-43B6-8A8E-786D66D07322}">
      <dgm:prSet/>
      <dgm:spPr/>
      <dgm:t>
        <a:bodyPr/>
        <a:lstStyle/>
        <a:p>
          <a:endParaRPr lang="en-US"/>
        </a:p>
      </dgm:t>
    </dgm:pt>
    <dgm:pt modelId="{C549B224-055A-4AB8-8507-657ED1C68DE0}">
      <dgm:prSet phldrT="[Text]"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Depth of Management</a:t>
          </a:r>
        </a:p>
      </dgm:t>
    </dgm:pt>
    <dgm:pt modelId="{8FA4246B-B058-4FB1-9115-10CC3E25833E}" type="parTrans" cxnId="{B8AD9F80-5859-4557-B343-B4649F954D55}">
      <dgm:prSet/>
      <dgm:spPr/>
      <dgm:t>
        <a:bodyPr/>
        <a:lstStyle/>
        <a:p>
          <a:endParaRPr lang="en-US"/>
        </a:p>
      </dgm:t>
    </dgm:pt>
    <dgm:pt modelId="{12C01B50-BB60-40EA-BA6E-30AA0EB9C8BF}" type="sibTrans" cxnId="{B8AD9F80-5859-4557-B343-B4649F954D5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CE3C496-C1F4-46CE-87B0-1AD71C67035F}">
      <dgm:prSet phldrT="[Text]"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Strength of Revenue &amp; Profitability</a:t>
          </a:r>
        </a:p>
      </dgm:t>
    </dgm:pt>
    <dgm:pt modelId="{4E2BABC5-5441-425A-A01C-7205B0D7AC5A}" type="parTrans" cxnId="{51BF7248-3B4A-4357-BD0D-D0C6A9D9D3F4}">
      <dgm:prSet/>
      <dgm:spPr/>
      <dgm:t>
        <a:bodyPr/>
        <a:lstStyle/>
        <a:p>
          <a:endParaRPr lang="en-US"/>
        </a:p>
      </dgm:t>
    </dgm:pt>
    <dgm:pt modelId="{E98B0A8F-1C97-4AD0-B281-05005EC0B960}" type="sibTrans" cxnId="{51BF7248-3B4A-4357-BD0D-D0C6A9D9D3F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8048F59-DCF2-4EA1-991C-92FE21AA338A}">
      <dgm:prSet phldrT="[Text]"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Proprietary Products / Services</a:t>
          </a:r>
        </a:p>
      </dgm:t>
    </dgm:pt>
    <dgm:pt modelId="{32AE8EC9-7838-46BA-920A-112E0F82656B}" type="parTrans" cxnId="{9A8E9DE5-1B85-4CF3-A288-9B1AD90AA6AC}">
      <dgm:prSet/>
      <dgm:spPr/>
      <dgm:t>
        <a:bodyPr/>
        <a:lstStyle/>
        <a:p>
          <a:endParaRPr lang="en-US"/>
        </a:p>
      </dgm:t>
    </dgm:pt>
    <dgm:pt modelId="{3EF82B00-1F4A-4679-ADD5-17F60B3F18CA}" type="sibTrans" cxnId="{9A8E9DE5-1B85-4CF3-A288-9B1AD90AA6A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4475A9-C020-424F-B196-159327955473}">
      <dgm:prSet phldrT="[Text]"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History / Future</a:t>
          </a:r>
        </a:p>
      </dgm:t>
    </dgm:pt>
    <dgm:pt modelId="{6F362B7F-35AA-4B07-92D9-7DA32C084A47}" type="parTrans" cxnId="{361B6432-7ACE-413D-A251-BCC5F18A4C62}">
      <dgm:prSet/>
      <dgm:spPr/>
      <dgm:t>
        <a:bodyPr/>
        <a:lstStyle/>
        <a:p>
          <a:endParaRPr lang="en-US"/>
        </a:p>
      </dgm:t>
    </dgm:pt>
    <dgm:pt modelId="{F4D12D6F-DAA4-49D1-8658-BF8C5373F9C4}" type="sibTrans" cxnId="{361B6432-7ACE-413D-A251-BCC5F18A4C6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FFAF5FB-8F50-4B3C-8EF3-8DEA6E439A89}">
      <dgm:prSet phldrT="[Text]"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Distribution Channels</a:t>
          </a:r>
        </a:p>
      </dgm:t>
    </dgm:pt>
    <dgm:pt modelId="{C174FB93-6F76-4150-B8A8-BFB62A9D8861}" type="parTrans" cxnId="{ED889FE1-4CA4-44DD-A557-5F040EE25396}">
      <dgm:prSet/>
      <dgm:spPr/>
      <dgm:t>
        <a:bodyPr/>
        <a:lstStyle/>
        <a:p>
          <a:endParaRPr lang="en-US"/>
        </a:p>
      </dgm:t>
    </dgm:pt>
    <dgm:pt modelId="{74A1DBD7-B4EC-42DB-B578-C1AAD0B1239E}" type="sibTrans" cxnId="{ED889FE1-4CA4-44DD-A557-5F040EE25396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7D9363CC-9232-4D74-8BE1-2EF3B2DD49DB}">
      <dgm:prSet phldrT="[Text]"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Customer Agreements</a:t>
          </a:r>
        </a:p>
      </dgm:t>
    </dgm:pt>
    <dgm:pt modelId="{B9FABFD7-D4B4-44E4-AA48-256DF843AC52}" type="parTrans" cxnId="{877DBC70-829D-443F-A465-9CE4A8A801CB}">
      <dgm:prSet/>
      <dgm:spPr/>
      <dgm:t>
        <a:bodyPr/>
        <a:lstStyle/>
        <a:p>
          <a:endParaRPr lang="en-US"/>
        </a:p>
      </dgm:t>
    </dgm:pt>
    <dgm:pt modelId="{0B595BE2-9516-432C-B87D-5A622E7330E4}" type="sibTrans" cxnId="{877DBC70-829D-443F-A465-9CE4A8A801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D2A4819-14B2-483B-B6CC-3675F7A3AB8E}" type="pres">
      <dgm:prSet presAssocID="{0D9545A1-750C-4C21-A1BD-33DDD841DC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D892C5-53B3-491D-8AEF-E1AF8C7145A9}" type="pres">
      <dgm:prSet presAssocID="{EBB078B3-03A9-4BBF-8448-0F42BCF8D7B8}" presName="centerShape" presStyleLbl="node0" presStyleIdx="0" presStyleCnt="1"/>
      <dgm:spPr/>
    </dgm:pt>
    <dgm:pt modelId="{99A447EB-ADCF-4931-BD39-CBA92CDC3D5C}" type="pres">
      <dgm:prSet presAssocID="{C549B224-055A-4AB8-8507-657ED1C68DE0}" presName="node" presStyleLbl="node1" presStyleIdx="0" presStyleCnt="6">
        <dgm:presLayoutVars>
          <dgm:bulletEnabled val="1"/>
        </dgm:presLayoutVars>
      </dgm:prSet>
      <dgm:spPr/>
    </dgm:pt>
    <dgm:pt modelId="{1B34E20D-7E42-42D6-8EDA-C8E3FEA2A614}" type="pres">
      <dgm:prSet presAssocID="{C549B224-055A-4AB8-8507-657ED1C68DE0}" presName="dummy" presStyleCnt="0"/>
      <dgm:spPr/>
    </dgm:pt>
    <dgm:pt modelId="{3AA6D03E-E378-44BB-935F-BBED07347CE3}" type="pres">
      <dgm:prSet presAssocID="{12C01B50-BB60-40EA-BA6E-30AA0EB9C8BF}" presName="sibTrans" presStyleLbl="sibTrans2D1" presStyleIdx="0" presStyleCnt="6" custLinFactNeighborX="-875" custLinFactNeighborY="-67"/>
      <dgm:spPr/>
    </dgm:pt>
    <dgm:pt modelId="{912AFD17-D96F-4F5C-9020-6DD32345D3F8}" type="pres">
      <dgm:prSet presAssocID="{BCE3C496-C1F4-46CE-87B0-1AD71C67035F}" presName="node" presStyleLbl="node1" presStyleIdx="1" presStyleCnt="6">
        <dgm:presLayoutVars>
          <dgm:bulletEnabled val="1"/>
        </dgm:presLayoutVars>
      </dgm:prSet>
      <dgm:spPr/>
    </dgm:pt>
    <dgm:pt modelId="{C06A770D-582D-4FF0-8630-D1161541299E}" type="pres">
      <dgm:prSet presAssocID="{BCE3C496-C1F4-46CE-87B0-1AD71C67035F}" presName="dummy" presStyleCnt="0"/>
      <dgm:spPr/>
    </dgm:pt>
    <dgm:pt modelId="{8EAA6CCF-DEFE-4A7E-9FFF-52910340915F}" type="pres">
      <dgm:prSet presAssocID="{E98B0A8F-1C97-4AD0-B281-05005EC0B960}" presName="sibTrans" presStyleLbl="sibTrans2D1" presStyleIdx="1" presStyleCnt="6"/>
      <dgm:spPr/>
    </dgm:pt>
    <dgm:pt modelId="{3BD0269F-4FF7-4C1D-B19A-B20C83EC5D02}" type="pres">
      <dgm:prSet presAssocID="{38048F59-DCF2-4EA1-991C-92FE21AA338A}" presName="node" presStyleLbl="node1" presStyleIdx="2" presStyleCnt="6">
        <dgm:presLayoutVars>
          <dgm:bulletEnabled val="1"/>
        </dgm:presLayoutVars>
      </dgm:prSet>
      <dgm:spPr/>
    </dgm:pt>
    <dgm:pt modelId="{4C4C3BF9-22BC-4C4B-A57F-224DD7E86A2E}" type="pres">
      <dgm:prSet presAssocID="{38048F59-DCF2-4EA1-991C-92FE21AA338A}" presName="dummy" presStyleCnt="0"/>
      <dgm:spPr/>
    </dgm:pt>
    <dgm:pt modelId="{98769D39-C6FA-44F6-854C-F09E72463C56}" type="pres">
      <dgm:prSet presAssocID="{3EF82B00-1F4A-4679-ADD5-17F60B3F18CA}" presName="sibTrans" presStyleLbl="sibTrans2D1" presStyleIdx="2" presStyleCnt="6"/>
      <dgm:spPr/>
    </dgm:pt>
    <dgm:pt modelId="{4D6EE5B2-E55D-425E-AE7B-97275EED3D87}" type="pres">
      <dgm:prSet presAssocID="{694475A9-C020-424F-B196-159327955473}" presName="node" presStyleLbl="node1" presStyleIdx="3" presStyleCnt="6">
        <dgm:presLayoutVars>
          <dgm:bulletEnabled val="1"/>
        </dgm:presLayoutVars>
      </dgm:prSet>
      <dgm:spPr/>
    </dgm:pt>
    <dgm:pt modelId="{C69D0E4C-26A4-425F-80CF-228B893B4A65}" type="pres">
      <dgm:prSet presAssocID="{694475A9-C020-424F-B196-159327955473}" presName="dummy" presStyleCnt="0"/>
      <dgm:spPr/>
    </dgm:pt>
    <dgm:pt modelId="{947160AF-564D-4963-B76D-1B0C52E83127}" type="pres">
      <dgm:prSet presAssocID="{F4D12D6F-DAA4-49D1-8658-BF8C5373F9C4}" presName="sibTrans" presStyleLbl="sibTrans2D1" presStyleIdx="3" presStyleCnt="6"/>
      <dgm:spPr/>
    </dgm:pt>
    <dgm:pt modelId="{55046A99-29E4-45BE-BF76-15DD71487BBF}" type="pres">
      <dgm:prSet presAssocID="{FFFAF5FB-8F50-4B3C-8EF3-8DEA6E439A89}" presName="node" presStyleLbl="node1" presStyleIdx="4" presStyleCnt="6">
        <dgm:presLayoutVars>
          <dgm:bulletEnabled val="1"/>
        </dgm:presLayoutVars>
      </dgm:prSet>
      <dgm:spPr/>
    </dgm:pt>
    <dgm:pt modelId="{0518775F-2BD7-405E-8440-A4DC7F716317}" type="pres">
      <dgm:prSet presAssocID="{FFFAF5FB-8F50-4B3C-8EF3-8DEA6E439A89}" presName="dummy" presStyleCnt="0"/>
      <dgm:spPr/>
    </dgm:pt>
    <dgm:pt modelId="{33D2D154-AF03-423B-ACF4-A2BFA8748D2D}" type="pres">
      <dgm:prSet presAssocID="{74A1DBD7-B4EC-42DB-B578-C1AAD0B1239E}" presName="sibTrans" presStyleLbl="sibTrans2D1" presStyleIdx="4" presStyleCnt="6"/>
      <dgm:spPr/>
    </dgm:pt>
    <dgm:pt modelId="{3ABBBB5D-93D3-4FE4-BF2D-397A9821FDFE}" type="pres">
      <dgm:prSet presAssocID="{7D9363CC-9232-4D74-8BE1-2EF3B2DD49DB}" presName="node" presStyleLbl="node1" presStyleIdx="5" presStyleCnt="6">
        <dgm:presLayoutVars>
          <dgm:bulletEnabled val="1"/>
        </dgm:presLayoutVars>
      </dgm:prSet>
      <dgm:spPr/>
    </dgm:pt>
    <dgm:pt modelId="{F8FB0F0D-289A-4B38-9452-A2A38A6132FC}" type="pres">
      <dgm:prSet presAssocID="{7D9363CC-9232-4D74-8BE1-2EF3B2DD49DB}" presName="dummy" presStyleCnt="0"/>
      <dgm:spPr/>
    </dgm:pt>
    <dgm:pt modelId="{0160C48E-8AE6-41CB-86E0-BE53F626C8AC}" type="pres">
      <dgm:prSet presAssocID="{0B595BE2-9516-432C-B87D-5A622E7330E4}" presName="sibTrans" presStyleLbl="sibTrans2D1" presStyleIdx="5" presStyleCnt="6"/>
      <dgm:spPr/>
    </dgm:pt>
  </dgm:ptLst>
  <dgm:cxnLst>
    <dgm:cxn modelId="{0956FE00-F3D7-466F-895A-4A55E5AFA3E0}" type="presOf" srcId="{694475A9-C020-424F-B196-159327955473}" destId="{4D6EE5B2-E55D-425E-AE7B-97275EED3D87}" srcOrd="0" destOrd="0" presId="urn:microsoft.com/office/officeart/2005/8/layout/radial6"/>
    <dgm:cxn modelId="{E9509226-A714-4952-B9C8-FB123EFBF9FF}" type="presOf" srcId="{12C01B50-BB60-40EA-BA6E-30AA0EB9C8BF}" destId="{3AA6D03E-E378-44BB-935F-BBED07347CE3}" srcOrd="0" destOrd="0" presId="urn:microsoft.com/office/officeart/2005/8/layout/radial6"/>
    <dgm:cxn modelId="{361B6432-7ACE-413D-A251-BCC5F18A4C62}" srcId="{EBB078B3-03A9-4BBF-8448-0F42BCF8D7B8}" destId="{694475A9-C020-424F-B196-159327955473}" srcOrd="3" destOrd="0" parTransId="{6F362B7F-35AA-4B07-92D9-7DA32C084A47}" sibTransId="{F4D12D6F-DAA4-49D1-8658-BF8C5373F9C4}"/>
    <dgm:cxn modelId="{8278C139-AAA3-40BA-8858-F0F6AAD222D8}" type="presOf" srcId="{3EF82B00-1F4A-4679-ADD5-17F60B3F18CA}" destId="{98769D39-C6FA-44F6-854C-F09E72463C56}" srcOrd="0" destOrd="0" presId="urn:microsoft.com/office/officeart/2005/8/layout/radial6"/>
    <dgm:cxn modelId="{51BF7248-3B4A-4357-BD0D-D0C6A9D9D3F4}" srcId="{EBB078B3-03A9-4BBF-8448-0F42BCF8D7B8}" destId="{BCE3C496-C1F4-46CE-87B0-1AD71C67035F}" srcOrd="1" destOrd="0" parTransId="{4E2BABC5-5441-425A-A01C-7205B0D7AC5A}" sibTransId="{E98B0A8F-1C97-4AD0-B281-05005EC0B960}"/>
    <dgm:cxn modelId="{9C350D6D-90E8-47AD-BF46-953DD6BEF43C}" type="presOf" srcId="{E98B0A8F-1C97-4AD0-B281-05005EC0B960}" destId="{8EAA6CCF-DEFE-4A7E-9FFF-52910340915F}" srcOrd="0" destOrd="0" presId="urn:microsoft.com/office/officeart/2005/8/layout/radial6"/>
    <dgm:cxn modelId="{877DBC70-829D-443F-A465-9CE4A8A801CB}" srcId="{EBB078B3-03A9-4BBF-8448-0F42BCF8D7B8}" destId="{7D9363CC-9232-4D74-8BE1-2EF3B2DD49DB}" srcOrd="5" destOrd="0" parTransId="{B9FABFD7-D4B4-44E4-AA48-256DF843AC52}" sibTransId="{0B595BE2-9516-432C-B87D-5A622E7330E4}"/>
    <dgm:cxn modelId="{7386407E-F304-45ED-9107-4032D410510C}" type="presOf" srcId="{FFFAF5FB-8F50-4B3C-8EF3-8DEA6E439A89}" destId="{55046A99-29E4-45BE-BF76-15DD71487BBF}" srcOrd="0" destOrd="0" presId="urn:microsoft.com/office/officeart/2005/8/layout/radial6"/>
    <dgm:cxn modelId="{B8AD9F80-5859-4557-B343-B4649F954D55}" srcId="{EBB078B3-03A9-4BBF-8448-0F42BCF8D7B8}" destId="{C549B224-055A-4AB8-8507-657ED1C68DE0}" srcOrd="0" destOrd="0" parTransId="{8FA4246B-B058-4FB1-9115-10CC3E25833E}" sibTransId="{12C01B50-BB60-40EA-BA6E-30AA0EB9C8BF}"/>
    <dgm:cxn modelId="{DA5D0E95-6CCA-42CC-A5DB-FC60BB7F0D0F}" type="presOf" srcId="{C549B224-055A-4AB8-8507-657ED1C68DE0}" destId="{99A447EB-ADCF-4931-BD39-CBA92CDC3D5C}" srcOrd="0" destOrd="0" presId="urn:microsoft.com/office/officeart/2005/8/layout/radial6"/>
    <dgm:cxn modelId="{1C798B9A-3CFD-4A9C-AA66-FB092E08FE67}" type="presOf" srcId="{0B595BE2-9516-432C-B87D-5A622E7330E4}" destId="{0160C48E-8AE6-41CB-86E0-BE53F626C8AC}" srcOrd="0" destOrd="0" presId="urn:microsoft.com/office/officeart/2005/8/layout/radial6"/>
    <dgm:cxn modelId="{381C479D-7B1A-4985-8161-1E256A49B7E9}" type="presOf" srcId="{F4D12D6F-DAA4-49D1-8658-BF8C5373F9C4}" destId="{947160AF-564D-4963-B76D-1B0C52E83127}" srcOrd="0" destOrd="0" presId="urn:microsoft.com/office/officeart/2005/8/layout/radial6"/>
    <dgm:cxn modelId="{7D4FC0B8-B112-47A4-B542-08289AEC5454}" type="presOf" srcId="{74A1DBD7-B4EC-42DB-B578-C1AAD0B1239E}" destId="{33D2D154-AF03-423B-ACF4-A2BFA8748D2D}" srcOrd="0" destOrd="0" presId="urn:microsoft.com/office/officeart/2005/8/layout/radial6"/>
    <dgm:cxn modelId="{B428FECD-BC54-4563-8706-9EEE8CA12ACE}" type="presOf" srcId="{38048F59-DCF2-4EA1-991C-92FE21AA338A}" destId="{3BD0269F-4FF7-4C1D-B19A-B20C83EC5D02}" srcOrd="0" destOrd="0" presId="urn:microsoft.com/office/officeart/2005/8/layout/radial6"/>
    <dgm:cxn modelId="{988D51D0-33F5-4F48-BD86-F06188501332}" type="presOf" srcId="{EBB078B3-03A9-4BBF-8448-0F42BCF8D7B8}" destId="{CDD892C5-53B3-491D-8AEF-E1AF8C7145A9}" srcOrd="0" destOrd="0" presId="urn:microsoft.com/office/officeart/2005/8/layout/radial6"/>
    <dgm:cxn modelId="{3AB61FD2-B7AA-4076-89D7-5AAD12F9A0EF}" type="presOf" srcId="{0D9545A1-750C-4C21-A1BD-33DDD841DCF1}" destId="{6D2A4819-14B2-483B-B6CC-3675F7A3AB8E}" srcOrd="0" destOrd="0" presId="urn:microsoft.com/office/officeart/2005/8/layout/radial6"/>
    <dgm:cxn modelId="{ED889FE1-4CA4-44DD-A557-5F040EE25396}" srcId="{EBB078B3-03A9-4BBF-8448-0F42BCF8D7B8}" destId="{FFFAF5FB-8F50-4B3C-8EF3-8DEA6E439A89}" srcOrd="4" destOrd="0" parTransId="{C174FB93-6F76-4150-B8A8-BFB62A9D8861}" sibTransId="{74A1DBD7-B4EC-42DB-B578-C1AAD0B1239E}"/>
    <dgm:cxn modelId="{9A8E9DE5-1B85-4CF3-A288-9B1AD90AA6AC}" srcId="{EBB078B3-03A9-4BBF-8448-0F42BCF8D7B8}" destId="{38048F59-DCF2-4EA1-991C-92FE21AA338A}" srcOrd="2" destOrd="0" parTransId="{32AE8EC9-7838-46BA-920A-112E0F82656B}" sibTransId="{3EF82B00-1F4A-4679-ADD5-17F60B3F18CA}"/>
    <dgm:cxn modelId="{7FB1CDE5-78F3-4A48-9BA0-3F0870D2E6F4}" type="presOf" srcId="{7D9363CC-9232-4D74-8BE1-2EF3B2DD49DB}" destId="{3ABBBB5D-93D3-4FE4-BF2D-397A9821FDFE}" srcOrd="0" destOrd="0" presId="urn:microsoft.com/office/officeart/2005/8/layout/radial6"/>
    <dgm:cxn modelId="{75E819E6-551B-4BBA-9791-8CB638F5F73B}" type="presOf" srcId="{BCE3C496-C1F4-46CE-87B0-1AD71C67035F}" destId="{912AFD17-D96F-4F5C-9020-6DD32345D3F8}" srcOrd="0" destOrd="0" presId="urn:microsoft.com/office/officeart/2005/8/layout/radial6"/>
    <dgm:cxn modelId="{4EAF3FE9-DDDA-43B6-8A8E-786D66D07322}" srcId="{0D9545A1-750C-4C21-A1BD-33DDD841DCF1}" destId="{EBB078B3-03A9-4BBF-8448-0F42BCF8D7B8}" srcOrd="0" destOrd="0" parTransId="{EE9B58F3-A37C-40B2-9EA5-85F0D437A85B}" sibTransId="{F2BDDCF6-48FE-42B4-9118-F01A66BE8146}"/>
    <dgm:cxn modelId="{7313553B-9065-49EC-B9F1-3065BD0FF23C}" type="presParOf" srcId="{6D2A4819-14B2-483B-B6CC-3675F7A3AB8E}" destId="{CDD892C5-53B3-491D-8AEF-E1AF8C7145A9}" srcOrd="0" destOrd="0" presId="urn:microsoft.com/office/officeart/2005/8/layout/radial6"/>
    <dgm:cxn modelId="{D61DCF0E-BC13-4732-9D28-6ED06E60F5CE}" type="presParOf" srcId="{6D2A4819-14B2-483B-B6CC-3675F7A3AB8E}" destId="{99A447EB-ADCF-4931-BD39-CBA92CDC3D5C}" srcOrd="1" destOrd="0" presId="urn:microsoft.com/office/officeart/2005/8/layout/radial6"/>
    <dgm:cxn modelId="{37A2D9FA-7B5C-4CE9-8818-50EA0993A829}" type="presParOf" srcId="{6D2A4819-14B2-483B-B6CC-3675F7A3AB8E}" destId="{1B34E20D-7E42-42D6-8EDA-C8E3FEA2A614}" srcOrd="2" destOrd="0" presId="urn:microsoft.com/office/officeart/2005/8/layout/radial6"/>
    <dgm:cxn modelId="{B876DA92-33C8-49B3-BD3D-22AD131F051F}" type="presParOf" srcId="{6D2A4819-14B2-483B-B6CC-3675F7A3AB8E}" destId="{3AA6D03E-E378-44BB-935F-BBED07347CE3}" srcOrd="3" destOrd="0" presId="urn:microsoft.com/office/officeart/2005/8/layout/radial6"/>
    <dgm:cxn modelId="{E81A95E5-D460-4B89-B595-87C5098D198A}" type="presParOf" srcId="{6D2A4819-14B2-483B-B6CC-3675F7A3AB8E}" destId="{912AFD17-D96F-4F5C-9020-6DD32345D3F8}" srcOrd="4" destOrd="0" presId="urn:microsoft.com/office/officeart/2005/8/layout/radial6"/>
    <dgm:cxn modelId="{8263542B-A154-4C17-900F-4531445FFB63}" type="presParOf" srcId="{6D2A4819-14B2-483B-B6CC-3675F7A3AB8E}" destId="{C06A770D-582D-4FF0-8630-D1161541299E}" srcOrd="5" destOrd="0" presId="urn:microsoft.com/office/officeart/2005/8/layout/radial6"/>
    <dgm:cxn modelId="{A0E3FDA2-BCAB-4527-B0CB-4D3E4096EF8D}" type="presParOf" srcId="{6D2A4819-14B2-483B-B6CC-3675F7A3AB8E}" destId="{8EAA6CCF-DEFE-4A7E-9FFF-52910340915F}" srcOrd="6" destOrd="0" presId="urn:microsoft.com/office/officeart/2005/8/layout/radial6"/>
    <dgm:cxn modelId="{5BC5AFB0-7F2E-4B56-A599-5816974EA077}" type="presParOf" srcId="{6D2A4819-14B2-483B-B6CC-3675F7A3AB8E}" destId="{3BD0269F-4FF7-4C1D-B19A-B20C83EC5D02}" srcOrd="7" destOrd="0" presId="urn:microsoft.com/office/officeart/2005/8/layout/radial6"/>
    <dgm:cxn modelId="{EB267BF1-101C-4490-AB5E-D97E9A67C06B}" type="presParOf" srcId="{6D2A4819-14B2-483B-B6CC-3675F7A3AB8E}" destId="{4C4C3BF9-22BC-4C4B-A57F-224DD7E86A2E}" srcOrd="8" destOrd="0" presId="urn:microsoft.com/office/officeart/2005/8/layout/radial6"/>
    <dgm:cxn modelId="{FD708938-2067-48C4-B5E4-A07A4FF64C4B}" type="presParOf" srcId="{6D2A4819-14B2-483B-B6CC-3675F7A3AB8E}" destId="{98769D39-C6FA-44F6-854C-F09E72463C56}" srcOrd="9" destOrd="0" presId="urn:microsoft.com/office/officeart/2005/8/layout/radial6"/>
    <dgm:cxn modelId="{37E7EA96-B193-4022-A7E5-1144E29EFD3B}" type="presParOf" srcId="{6D2A4819-14B2-483B-B6CC-3675F7A3AB8E}" destId="{4D6EE5B2-E55D-425E-AE7B-97275EED3D87}" srcOrd="10" destOrd="0" presId="urn:microsoft.com/office/officeart/2005/8/layout/radial6"/>
    <dgm:cxn modelId="{84CD4F9C-EAA0-470E-BCBB-00448A4525C3}" type="presParOf" srcId="{6D2A4819-14B2-483B-B6CC-3675F7A3AB8E}" destId="{C69D0E4C-26A4-425F-80CF-228B893B4A65}" srcOrd="11" destOrd="0" presId="urn:microsoft.com/office/officeart/2005/8/layout/radial6"/>
    <dgm:cxn modelId="{52F5EF51-74E9-4D99-85F5-62489A59F139}" type="presParOf" srcId="{6D2A4819-14B2-483B-B6CC-3675F7A3AB8E}" destId="{947160AF-564D-4963-B76D-1B0C52E83127}" srcOrd="12" destOrd="0" presId="urn:microsoft.com/office/officeart/2005/8/layout/radial6"/>
    <dgm:cxn modelId="{8D39479D-D430-40FE-B28A-05AD4D5BCDCA}" type="presParOf" srcId="{6D2A4819-14B2-483B-B6CC-3675F7A3AB8E}" destId="{55046A99-29E4-45BE-BF76-15DD71487BBF}" srcOrd="13" destOrd="0" presId="urn:microsoft.com/office/officeart/2005/8/layout/radial6"/>
    <dgm:cxn modelId="{9E22A859-D968-4584-8B0E-7774EB446308}" type="presParOf" srcId="{6D2A4819-14B2-483B-B6CC-3675F7A3AB8E}" destId="{0518775F-2BD7-405E-8440-A4DC7F716317}" srcOrd="14" destOrd="0" presId="urn:microsoft.com/office/officeart/2005/8/layout/radial6"/>
    <dgm:cxn modelId="{3FEDBCF9-2192-4556-82FD-02B027F6F703}" type="presParOf" srcId="{6D2A4819-14B2-483B-B6CC-3675F7A3AB8E}" destId="{33D2D154-AF03-423B-ACF4-A2BFA8748D2D}" srcOrd="15" destOrd="0" presId="urn:microsoft.com/office/officeart/2005/8/layout/radial6"/>
    <dgm:cxn modelId="{B2FDAC56-3A58-4080-8989-C2E295C8F48A}" type="presParOf" srcId="{6D2A4819-14B2-483B-B6CC-3675F7A3AB8E}" destId="{3ABBBB5D-93D3-4FE4-BF2D-397A9821FDFE}" srcOrd="16" destOrd="0" presId="urn:microsoft.com/office/officeart/2005/8/layout/radial6"/>
    <dgm:cxn modelId="{CEB45E38-A6CC-4D64-854C-809997ED1A5B}" type="presParOf" srcId="{6D2A4819-14B2-483B-B6CC-3675F7A3AB8E}" destId="{F8FB0F0D-289A-4B38-9452-A2A38A6132FC}" srcOrd="17" destOrd="0" presId="urn:microsoft.com/office/officeart/2005/8/layout/radial6"/>
    <dgm:cxn modelId="{377FAF69-40CB-4AEE-AF35-C0A3FF5DFE28}" type="presParOf" srcId="{6D2A4819-14B2-483B-B6CC-3675F7A3AB8E}" destId="{0160C48E-8AE6-41CB-86E0-BE53F626C8A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C48E-8AE6-41CB-86E0-BE53F626C8AC}">
      <dsp:nvSpPr>
        <dsp:cNvPr id="0" name=""/>
        <dsp:cNvSpPr/>
      </dsp:nvSpPr>
      <dsp:spPr>
        <a:xfrm>
          <a:off x="1705140" y="438476"/>
          <a:ext cx="3011479" cy="3011479"/>
        </a:xfrm>
        <a:prstGeom prst="blockArc">
          <a:avLst>
            <a:gd name="adj1" fmla="val 12600000"/>
            <a:gd name="adj2" fmla="val 16200000"/>
            <a:gd name="adj3" fmla="val 4513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D2D154-AF03-423B-ACF4-A2BFA8748D2D}">
      <dsp:nvSpPr>
        <dsp:cNvPr id="0" name=""/>
        <dsp:cNvSpPr/>
      </dsp:nvSpPr>
      <dsp:spPr>
        <a:xfrm>
          <a:off x="1705140" y="438476"/>
          <a:ext cx="3011479" cy="3011479"/>
        </a:xfrm>
        <a:prstGeom prst="blockArc">
          <a:avLst>
            <a:gd name="adj1" fmla="val 9000000"/>
            <a:gd name="adj2" fmla="val 12600000"/>
            <a:gd name="adj3" fmla="val 4513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7160AF-564D-4963-B76D-1B0C52E83127}">
      <dsp:nvSpPr>
        <dsp:cNvPr id="0" name=""/>
        <dsp:cNvSpPr/>
      </dsp:nvSpPr>
      <dsp:spPr>
        <a:xfrm>
          <a:off x="1705140" y="438476"/>
          <a:ext cx="3011479" cy="3011479"/>
        </a:xfrm>
        <a:prstGeom prst="blockArc">
          <a:avLst>
            <a:gd name="adj1" fmla="val 5400000"/>
            <a:gd name="adj2" fmla="val 9000000"/>
            <a:gd name="adj3" fmla="val 4513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69D39-C6FA-44F6-854C-F09E72463C56}">
      <dsp:nvSpPr>
        <dsp:cNvPr id="0" name=""/>
        <dsp:cNvSpPr/>
      </dsp:nvSpPr>
      <dsp:spPr>
        <a:xfrm>
          <a:off x="1705140" y="438476"/>
          <a:ext cx="3011479" cy="3011479"/>
        </a:xfrm>
        <a:prstGeom prst="blockArc">
          <a:avLst>
            <a:gd name="adj1" fmla="val 1800000"/>
            <a:gd name="adj2" fmla="val 5400000"/>
            <a:gd name="adj3" fmla="val 4513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AA6CCF-DEFE-4A7E-9FFF-52910340915F}">
      <dsp:nvSpPr>
        <dsp:cNvPr id="0" name=""/>
        <dsp:cNvSpPr/>
      </dsp:nvSpPr>
      <dsp:spPr>
        <a:xfrm>
          <a:off x="1705140" y="438476"/>
          <a:ext cx="3011479" cy="3011479"/>
        </a:xfrm>
        <a:prstGeom prst="blockArc">
          <a:avLst>
            <a:gd name="adj1" fmla="val 19800000"/>
            <a:gd name="adj2" fmla="val 1800000"/>
            <a:gd name="adj3" fmla="val 4513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A6D03E-E378-44BB-935F-BBED07347CE3}">
      <dsp:nvSpPr>
        <dsp:cNvPr id="0" name=""/>
        <dsp:cNvSpPr/>
      </dsp:nvSpPr>
      <dsp:spPr>
        <a:xfrm>
          <a:off x="1678789" y="436458"/>
          <a:ext cx="3011479" cy="3011479"/>
        </a:xfrm>
        <a:prstGeom prst="blockArc">
          <a:avLst>
            <a:gd name="adj1" fmla="val 16200000"/>
            <a:gd name="adj2" fmla="val 19800000"/>
            <a:gd name="adj3" fmla="val 4513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D892C5-53B3-491D-8AEF-E1AF8C7145A9}">
      <dsp:nvSpPr>
        <dsp:cNvPr id="0" name=""/>
        <dsp:cNvSpPr/>
      </dsp:nvSpPr>
      <dsp:spPr>
        <a:xfrm>
          <a:off x="2536720" y="1270056"/>
          <a:ext cx="1348318" cy="1348318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Fair Market Value</a:t>
          </a:r>
        </a:p>
      </dsp:txBody>
      <dsp:txXfrm>
        <a:off x="2734177" y="1467513"/>
        <a:ext cx="953404" cy="953404"/>
      </dsp:txXfrm>
    </dsp:sp>
    <dsp:sp modelId="{99A447EB-ADCF-4931-BD39-CBA92CDC3D5C}">
      <dsp:nvSpPr>
        <dsp:cNvPr id="0" name=""/>
        <dsp:cNvSpPr/>
      </dsp:nvSpPr>
      <dsp:spPr>
        <a:xfrm>
          <a:off x="2738968" y="542"/>
          <a:ext cx="943823" cy="943823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Depth of Management</a:t>
          </a:r>
        </a:p>
      </dsp:txBody>
      <dsp:txXfrm>
        <a:off x="2877188" y="138762"/>
        <a:ext cx="667383" cy="667383"/>
      </dsp:txXfrm>
    </dsp:sp>
    <dsp:sp modelId="{912AFD17-D96F-4F5C-9020-6DD32345D3F8}">
      <dsp:nvSpPr>
        <dsp:cNvPr id="0" name=""/>
        <dsp:cNvSpPr/>
      </dsp:nvSpPr>
      <dsp:spPr>
        <a:xfrm>
          <a:off x="4013551" y="736423"/>
          <a:ext cx="943823" cy="943823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Strength of Revenue &amp; Profitability</a:t>
          </a:r>
        </a:p>
      </dsp:txBody>
      <dsp:txXfrm>
        <a:off x="4151771" y="874643"/>
        <a:ext cx="667383" cy="667383"/>
      </dsp:txXfrm>
    </dsp:sp>
    <dsp:sp modelId="{3BD0269F-4FF7-4C1D-B19A-B20C83EC5D02}">
      <dsp:nvSpPr>
        <dsp:cNvPr id="0" name=""/>
        <dsp:cNvSpPr/>
      </dsp:nvSpPr>
      <dsp:spPr>
        <a:xfrm>
          <a:off x="4013551" y="2208185"/>
          <a:ext cx="943823" cy="943823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Proprietary Products / Services</a:t>
          </a:r>
        </a:p>
      </dsp:txBody>
      <dsp:txXfrm>
        <a:off x="4151771" y="2346405"/>
        <a:ext cx="667383" cy="667383"/>
      </dsp:txXfrm>
    </dsp:sp>
    <dsp:sp modelId="{4D6EE5B2-E55D-425E-AE7B-97275EED3D87}">
      <dsp:nvSpPr>
        <dsp:cNvPr id="0" name=""/>
        <dsp:cNvSpPr/>
      </dsp:nvSpPr>
      <dsp:spPr>
        <a:xfrm>
          <a:off x="2738968" y="2944066"/>
          <a:ext cx="943823" cy="943823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History / Future</a:t>
          </a:r>
        </a:p>
      </dsp:txBody>
      <dsp:txXfrm>
        <a:off x="2877188" y="3082286"/>
        <a:ext cx="667383" cy="667383"/>
      </dsp:txXfrm>
    </dsp:sp>
    <dsp:sp modelId="{55046A99-29E4-45BE-BF76-15DD71487BBF}">
      <dsp:nvSpPr>
        <dsp:cNvPr id="0" name=""/>
        <dsp:cNvSpPr/>
      </dsp:nvSpPr>
      <dsp:spPr>
        <a:xfrm>
          <a:off x="1464385" y="2208185"/>
          <a:ext cx="943823" cy="943823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Distribution Channels</a:t>
          </a:r>
        </a:p>
      </dsp:txBody>
      <dsp:txXfrm>
        <a:off x="1602605" y="2346405"/>
        <a:ext cx="667383" cy="667383"/>
      </dsp:txXfrm>
    </dsp:sp>
    <dsp:sp modelId="{3ABBBB5D-93D3-4FE4-BF2D-397A9821FDFE}">
      <dsp:nvSpPr>
        <dsp:cNvPr id="0" name=""/>
        <dsp:cNvSpPr/>
      </dsp:nvSpPr>
      <dsp:spPr>
        <a:xfrm>
          <a:off x="1464385" y="736423"/>
          <a:ext cx="943823" cy="943823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Customer Agreements</a:t>
          </a:r>
        </a:p>
      </dsp:txBody>
      <dsp:txXfrm>
        <a:off x="1602605" y="874643"/>
        <a:ext cx="667383" cy="66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69D05-5B83-42F7-9FD6-71689801C93E}" type="datetimeFigureOut">
              <a:rPr lang="en-GB" smtClean="0"/>
              <a:pPr/>
              <a:t>21/02/2024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0C4D-F8C1-47E5-900B-67DEE81010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43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20C904-85DB-4C1D-ACBF-A13AF84620C0}" type="datetimeFigureOut">
              <a:rPr lang="nl-NL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B0251D-8354-43B7-93E3-CD6907EABD0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627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8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0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5D78-CDE6-4F0A-81F8-77682BFEFCB1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96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F8939F4-ACEB-4D2A-80DE-E1D109ABA318}" type="slidenum">
              <a:rPr lang="nl-NL" sz="1200">
                <a:latin typeface="+mn-lt"/>
                <a:cs typeface="+mn-cs"/>
              </a:rPr>
              <a:pPr algn="r">
                <a:defRPr/>
              </a:pPr>
              <a:t>14</a:t>
            </a:fld>
            <a:endParaRPr lang="nl-NL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10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5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5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5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5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2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59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2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863-17F7-4B6A-BB20-2F5748BDE2F3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1336-A56C-4EAC-9440-EDF28543109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45BA-D776-4B92-B8DE-7622024B4A6B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F29A-37B6-48EF-ACB2-F8FC5735A2B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DF6F-074D-4FD6-8434-CD3D5E357D9C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A03D-9F77-4695-96B3-E8370363E57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723C-5591-4C72-85EA-47F4BC4A9A46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9604-97B0-42CF-A4E0-5B606076FAA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461E-CC74-40FA-ADCA-DCFD553C0AE5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4334-EA9B-4ACE-BF7F-388FBC88473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1346-7416-4C56-BABD-8E6B839BEDF2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639F-E41F-4C05-95F5-E8D9A721D9E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C84C-83EC-47B9-9AC0-734202FD2C3F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3DFE-47BF-495E-9C97-835A7CA9C78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C3E9-0804-4C20-B17E-FBB683637709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A03D-F61B-4865-90EB-C69F6CB3853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0DEE-87BF-445B-9795-56175B79CF97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D5BA-80EA-4BBB-9A80-BC5369F352E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FEF2-8113-4746-B735-3E3A438F62A1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66A1-2CF4-450B-9FB4-96DADE6B9FA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0F0E-42A7-41D1-8C35-2C31390F6217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9D41-B3B6-442E-9688-A64051B9746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2177E-05AB-474C-ADFC-60428C8D31A0}" type="datetime1">
              <a:rPr lang="nl-NL" smtClean="0"/>
              <a:pPr>
                <a:defRPr/>
              </a:pPr>
              <a:t>21-2-2024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CA038-E01B-4936-AFB5-7470B2BD0F9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2.jpe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hyperlink" Target="http://www.inxi.com/" TargetMode="Externa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3.jpe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5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jpeg"/><Relationship Id="rId27" Type="http://schemas.openxmlformats.org/officeDocument/2006/relationships/hyperlink" Target="http://www.velocis.in/index.php" TargetMode="External"/><Relationship Id="rId30" Type="http://schemas.openxmlformats.org/officeDocument/2006/relationships/hyperlink" Target="http://www.uu-inc.com/default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corporatefinanceineurope.eu/about/ma-advisor-govert-derks.htm" TargetMode="External"/><Relationship Id="rId7" Type="http://schemas.openxmlformats.org/officeDocument/2006/relationships/hyperlink" Target="http://www.corporatefinanceineurope.eu/about/ma-advisor-winfried-weigel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corporatefinanceineurope.eu/about/ma-advisor-mark-hardwicke.htm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www.corporatefinanceineurope.eu/about/ma-advisor-alain-de-vera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oratefinanceineurope.eu/about/ma-advisor-eugenio-ciscar-gonzalez.htm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corporatefinanceineurope.eu/about/ma-advisor-massimiliano-pifferi.htm" TargetMode="External"/><Relationship Id="rId7" Type="http://schemas.openxmlformats.org/officeDocument/2006/relationships/hyperlink" Target="http://www.corporatefinanceineurope.eu/about/ma-advisor-antoine-moser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www.corporatefinanceineurope.eu/about/ma-advisor-barkan-baybogan.htm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0" y="500063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CORPORATE FINANCE</a:t>
            </a:r>
          </a:p>
          <a:p>
            <a:pPr algn="ctr"/>
            <a:r>
              <a:rPr lang="en-US" sz="44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IN EUROPE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4336068"/>
            <a:ext cx="9144001" cy="677108"/>
          </a:xfrm>
          <a:prstGeom prst="rect">
            <a:avLst/>
          </a:prstGeom>
          <a:solidFill>
            <a:srgbClr val="10335B"/>
          </a:solidFill>
          <a:ln w="9525">
            <a:noFill/>
            <a:miter lim="800000"/>
            <a:headEnd/>
            <a:tailEnd/>
          </a:ln>
        </p:spPr>
        <p:txBody>
          <a:bodyPr wrap="square" tIns="91440" bIns="91440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 CFIE</a:t>
            </a:r>
          </a:p>
        </p:txBody>
      </p:sp>
      <p:sp>
        <p:nvSpPr>
          <p:cNvPr id="2053" name="Tekstvak 9"/>
          <p:cNvSpPr txBox="1">
            <a:spLocks noChangeArrowheads="1"/>
          </p:cNvSpPr>
          <p:nvPr/>
        </p:nvSpPr>
        <p:spPr bwMode="auto">
          <a:xfrm>
            <a:off x="0" y="2857500"/>
            <a:ext cx="11430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87B1B2-2E40-DF2B-8A33-F527DC734004}"/>
              </a:ext>
            </a:extLst>
          </p:cNvPr>
          <p:cNvGrpSpPr/>
          <p:nvPr/>
        </p:nvGrpSpPr>
        <p:grpSpPr>
          <a:xfrm>
            <a:off x="1979712" y="2780928"/>
            <a:ext cx="5370984" cy="1225550"/>
            <a:chOff x="35496" y="803276"/>
            <a:chExt cx="5370984" cy="12255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344"/>
            <a:stretch/>
          </p:blipFill>
          <p:spPr bwMode="auto">
            <a:xfrm>
              <a:off x="35496" y="803276"/>
              <a:ext cx="1584176" cy="12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A6BCC52A-4485-DD78-76C5-B376095A6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34"/>
            <a:stretch/>
          </p:blipFill>
          <p:spPr bwMode="auto">
            <a:xfrm>
              <a:off x="1619672" y="803276"/>
              <a:ext cx="3786808" cy="122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638944" y="116632"/>
            <a:ext cx="8001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10335B"/>
              </a:solidFill>
              <a:latin typeface="Verdan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0"/>
            <a:ext cx="802838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32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CFIE’ s European Team</a:t>
            </a:r>
          </a:p>
        </p:txBody>
      </p:sp>
      <p:grpSp>
        <p:nvGrpSpPr>
          <p:cNvPr id="2" name="Groep 24"/>
          <p:cNvGrpSpPr/>
          <p:nvPr/>
        </p:nvGrpSpPr>
        <p:grpSpPr>
          <a:xfrm>
            <a:off x="611560" y="548680"/>
            <a:ext cx="3888000" cy="2988200"/>
            <a:chOff x="1115616" y="548680"/>
            <a:chExt cx="3888000" cy="2988200"/>
          </a:xfrm>
        </p:grpSpPr>
        <p:sp>
          <p:nvSpPr>
            <p:cNvPr id="19" name="Afgeronde rechthoek 18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Christos </a:t>
              </a: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Roussis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(Greece)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Buying and Selling medium-sized Greek businesses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Company &amp; Business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Valuations</a:t>
              </a:r>
              <a:endParaRPr lang="nl-NL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M.Sc. in Economic Sciences</a:t>
              </a: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12320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9"/>
          <p:cNvGrpSpPr/>
          <p:nvPr/>
        </p:nvGrpSpPr>
        <p:grpSpPr>
          <a:xfrm>
            <a:off x="611560" y="2780928"/>
            <a:ext cx="3888288" cy="2880320"/>
            <a:chOff x="1115616" y="2780928"/>
            <a:chExt cx="3888288" cy="2880320"/>
          </a:xfrm>
        </p:grpSpPr>
        <p:sp>
          <p:nvSpPr>
            <p:cNvPr id="23" name="Afgeronde rechthoek 22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4099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Celestino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G. Reyes (Spain)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Business sales for SME’s in Galicia (North-West of Spain)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Business and General Economics</a:t>
              </a: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3715200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25"/>
          <p:cNvGrpSpPr/>
          <p:nvPr/>
        </p:nvGrpSpPr>
        <p:grpSpPr>
          <a:xfrm>
            <a:off x="4644440" y="548680"/>
            <a:ext cx="3888000" cy="2988200"/>
            <a:chOff x="1115616" y="548680"/>
            <a:chExt cx="3888000" cy="2988200"/>
          </a:xfrm>
        </p:grpSpPr>
        <p:sp>
          <p:nvSpPr>
            <p:cNvPr id="27" name="Afgeronde rechthoek 26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Francois </a:t>
              </a: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Gaudry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(France)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Business sales for medium sized manufacturing companies in France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masters of law at La Sorbonne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12592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30"/>
          <p:cNvGrpSpPr/>
          <p:nvPr/>
        </p:nvGrpSpPr>
        <p:grpSpPr>
          <a:xfrm>
            <a:off x="4644152" y="2780928"/>
            <a:ext cx="3888288" cy="2880320"/>
            <a:chOff x="1115616" y="2780928"/>
            <a:chExt cx="3888288" cy="2880320"/>
          </a:xfrm>
        </p:grpSpPr>
        <p:sp>
          <p:nvSpPr>
            <p:cNvPr id="32" name="Afgeronde rechthoek 31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Necip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Uludag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(Turkey)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Direct Private Equity access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IPO expert for Turkey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Growth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financing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for medium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sized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Turkish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businesses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3714608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7650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08" y="295275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93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638944" y="116632"/>
            <a:ext cx="8001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10335B"/>
              </a:solidFill>
              <a:latin typeface="Verdan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0"/>
            <a:ext cx="802838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32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CFIE’ s European Team</a:t>
            </a:r>
          </a:p>
        </p:txBody>
      </p:sp>
      <p:grpSp>
        <p:nvGrpSpPr>
          <p:cNvPr id="2" name="Groep 24"/>
          <p:cNvGrpSpPr/>
          <p:nvPr/>
        </p:nvGrpSpPr>
        <p:grpSpPr>
          <a:xfrm>
            <a:off x="611560" y="548680"/>
            <a:ext cx="3888000" cy="2988200"/>
            <a:chOff x="1115616" y="548680"/>
            <a:chExt cx="3888000" cy="2988200"/>
          </a:xfrm>
        </p:grpSpPr>
        <p:sp>
          <p:nvSpPr>
            <p:cNvPr id="19" name="Afgeronde rechthoek 18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GB" sz="15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Haukur</a:t>
              </a:r>
              <a:r>
                <a:rPr lang="en-GB" sz="15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Thor </a:t>
              </a:r>
              <a:r>
                <a:rPr lang="en-GB" sz="15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Hauksson</a:t>
              </a:r>
              <a:r>
                <a:rPr lang="en-GB" sz="15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(Iceland)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M&amp;A expert for Island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Financial services </a:t>
              </a:r>
              <a:r>
                <a:rPr lang="nl-NL" sz="16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nl-NL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6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retail</a:t>
              </a:r>
              <a:endParaRPr lang="en-GB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London school of economics</a:t>
              </a: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12320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9"/>
          <p:cNvGrpSpPr/>
          <p:nvPr/>
        </p:nvGrpSpPr>
        <p:grpSpPr>
          <a:xfrm>
            <a:off x="611560" y="2780928"/>
            <a:ext cx="3888288" cy="2880320"/>
            <a:chOff x="1115616" y="2780928"/>
            <a:chExt cx="3888288" cy="2880320"/>
          </a:xfrm>
        </p:grpSpPr>
        <p:sp>
          <p:nvSpPr>
            <p:cNvPr id="23" name="Afgeronde rechthoek 22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4099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Katalin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Ballun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Hungaria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Business sales in Hungary (family businesses)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Valuation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presentation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services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Corporate Finance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degree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3715200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25"/>
          <p:cNvGrpSpPr/>
          <p:nvPr/>
        </p:nvGrpSpPr>
        <p:grpSpPr>
          <a:xfrm>
            <a:off x="4644440" y="548680"/>
            <a:ext cx="3888000" cy="2988200"/>
            <a:chOff x="1115616" y="548680"/>
            <a:chExt cx="3888000" cy="2988200"/>
          </a:xfrm>
        </p:grpSpPr>
        <p:sp>
          <p:nvSpPr>
            <p:cNvPr id="27" name="Afgeronde rechthoek 26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John Corcoran (Ireland)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Focus on M&amp;A for SME’s in Ireland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Food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Healthcare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experience</a:t>
              </a:r>
              <a:endParaRPr lang="nl-NL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Legal background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12592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30"/>
          <p:cNvGrpSpPr/>
          <p:nvPr/>
        </p:nvGrpSpPr>
        <p:grpSpPr>
          <a:xfrm>
            <a:off x="4644152" y="2780928"/>
            <a:ext cx="3888288" cy="2880320"/>
            <a:chOff x="1115616" y="2780928"/>
            <a:chExt cx="3888288" cy="2880320"/>
          </a:xfrm>
        </p:grpSpPr>
        <p:sp>
          <p:nvSpPr>
            <p:cNvPr id="32" name="Afgeronde rechthoek 31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Erki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Katkosild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(Estonia)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Focus on M&amp;A in Estonia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Baltic commercial real estate market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Estonian Business School</a:t>
              </a: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3714608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7650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5275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5275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2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 txBox="1">
            <a:spLocks noChangeArrowheads="1"/>
          </p:cNvSpPr>
          <p:nvPr/>
        </p:nvSpPr>
        <p:spPr bwMode="auto">
          <a:xfrm>
            <a:off x="539552" y="0"/>
            <a:ext cx="8028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Industry Focus CFIE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0456" y="1052736"/>
            <a:ext cx="3996000" cy="19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miter lim="800000"/>
            <a:headEnd/>
            <a:tailEnd/>
          </a:ln>
        </p:spPr>
        <p:txBody>
          <a:bodyPr lIns="252000" rIns="468000"/>
          <a:lstStyle/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tabLst>
                <a:tab pos="1085850" algn="l"/>
              </a:tabLst>
            </a:pPr>
            <a:r>
              <a:rPr lang="en-GB" sz="16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Plastics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Raw material manufacturers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Plastic injection moulding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Household and kitchen plastic goods</a:t>
            </a:r>
            <a:endParaRPr lang="en-GB" sz="12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Software (ERP) industry providers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80456" y="3645240"/>
            <a:ext cx="3996000" cy="19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miter lim="800000"/>
            <a:headEnd/>
            <a:tailEnd/>
          </a:ln>
        </p:spPr>
        <p:txBody>
          <a:bodyPr lIns="252000" rIns="468000"/>
          <a:lstStyle/>
          <a:p>
            <a:pPr marL="0" lvl="1">
              <a:tabLst>
                <a:tab pos="1085850" algn="l"/>
              </a:tabLst>
            </a:pPr>
            <a:endParaRPr lang="en-GB" sz="1600" b="1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tabLst>
                <a:tab pos="1085850" algn="l"/>
              </a:tabLst>
            </a:pPr>
            <a:r>
              <a:rPr lang="en-GB" sz="16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Other industries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Cement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Call Centers</a:t>
            </a:r>
            <a:endParaRPr lang="en-GB" sz="12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Forest and paper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HR Outsourcing</a:t>
            </a:r>
          </a:p>
          <a:p>
            <a:pPr marL="0" lvl="1">
              <a:lnSpc>
                <a:spcPct val="150000"/>
              </a:lnSpc>
              <a:tabLst>
                <a:tab pos="1085850" algn="l"/>
              </a:tabLst>
            </a:pPr>
            <a:endParaRPr lang="en-GB" sz="14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3645240"/>
            <a:ext cx="3996000" cy="19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miter lim="800000"/>
            <a:headEnd/>
            <a:tailEnd/>
          </a:ln>
        </p:spPr>
        <p:txBody>
          <a:bodyPr lIns="252000" rIns="468000"/>
          <a:lstStyle/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Verdana" pitchFamily="34" charset="0"/>
            </a:endParaRPr>
          </a:p>
          <a:p>
            <a:pPr marL="0" lvl="1">
              <a:tabLst>
                <a:tab pos="1085850" algn="l"/>
              </a:tabLst>
            </a:pPr>
            <a:r>
              <a:rPr lang="en-GB" sz="16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Other industries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Cosmetics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Pharmaceuticals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Life sciences</a:t>
            </a:r>
            <a:endParaRPr lang="en-GB" sz="12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Manufacturing </a:t>
            </a: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2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endParaRPr lang="en-GB" sz="1200" dirty="0">
              <a:solidFill>
                <a:srgbClr val="10335B"/>
              </a:solidFill>
              <a:latin typeface="Verdana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39552" y="3140968"/>
            <a:ext cx="7920880" cy="338554"/>
          </a:xfrm>
          <a:prstGeom prst="rect">
            <a:avLst/>
          </a:prstGeom>
          <a:solidFill>
            <a:srgbClr val="10335B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 specialization specific strategy CFIE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7544" y="1052736"/>
            <a:ext cx="3996000" cy="19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miter lim="800000"/>
            <a:headEnd/>
            <a:tailEnd/>
          </a:ln>
        </p:spPr>
        <p:txBody>
          <a:bodyPr lIns="252000" rIns="468000"/>
          <a:lstStyle/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Verdana" pitchFamily="34" charset="0"/>
            </a:endParaRPr>
          </a:p>
          <a:p>
            <a:pPr marL="0" lvl="1">
              <a:tabLst>
                <a:tab pos="1085850" algn="l"/>
              </a:tabLst>
            </a:pPr>
            <a:r>
              <a:rPr lang="en-GB" sz="1600" b="1" dirty="0" err="1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Renewables</a:t>
            </a:r>
            <a:r>
              <a:rPr lang="en-GB" sz="16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/ Clean tech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Solar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Wind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Bio fuels  </a:t>
            </a: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Energy efficiency </a:t>
            </a:r>
            <a:endParaRPr lang="en-GB" sz="1200" dirty="0">
              <a:solidFill>
                <a:srgbClr val="10335B"/>
              </a:solidFill>
              <a:latin typeface="Verdana" pitchFamily="34" charset="0"/>
            </a:endParaRP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endParaRPr lang="en-US" sz="12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457200" lvl="2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endParaRPr lang="en-US" sz="12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endParaRPr lang="en-GB" sz="1400" dirty="0">
              <a:solidFill>
                <a:srgbClr val="10335B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6102524"/>
          </a:xfrm>
          <a:blipFill dpi="0" rotWithShape="1">
            <a:blip r:embed="rId3" cstate="print"/>
            <a:srcRect/>
            <a:stretch>
              <a:fillRect t="1106" b="22476"/>
            </a:stretch>
          </a:blipFill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076168" y="908720"/>
            <a:ext cx="100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Europe</a:t>
            </a:r>
            <a:endParaRPr lang="nl-NL" b="1" dirty="0">
              <a:solidFill>
                <a:srgbClr val="FFFF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176" y="4113455"/>
            <a:ext cx="1152000" cy="179641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176" y="4337857"/>
            <a:ext cx="1152000" cy="45929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176" y="2727867"/>
            <a:ext cx="1152000" cy="26908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9256" y="5085184"/>
            <a:ext cx="598688" cy="540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9792" y="5085184"/>
            <a:ext cx="772408" cy="540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176" y="3068960"/>
            <a:ext cx="1152000" cy="19938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3" name="Picture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024" y="5085184"/>
            <a:ext cx="648000" cy="540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176" y="3789040"/>
            <a:ext cx="1152000" cy="256984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176" y="3321311"/>
            <a:ext cx="1152000" cy="395721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6" name="Picture 13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5085184"/>
            <a:ext cx="612000" cy="540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5085184"/>
            <a:ext cx="654356" cy="540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176" y="2276872"/>
            <a:ext cx="1152000" cy="400459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4176" y="4855592"/>
            <a:ext cx="1152000" cy="157584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38567" y="5085184"/>
            <a:ext cx="1445801" cy="540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4176" y="1914448"/>
            <a:ext cx="1152000" cy="290416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cxnSp>
        <p:nvCxnSpPr>
          <p:cNvPr id="33" name="Rechte verbindingslijn 32"/>
          <p:cNvCxnSpPr>
            <a:stCxn id="78" idx="2"/>
            <a:endCxn id="45" idx="1"/>
          </p:cNvCxnSpPr>
          <p:nvPr/>
        </p:nvCxnSpPr>
        <p:spPr>
          <a:xfrm rot="10800000" flipH="1">
            <a:off x="4283968" y="1592796"/>
            <a:ext cx="720208" cy="198029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>
            <a:stCxn id="79" idx="0"/>
            <a:endCxn id="71" idx="4"/>
          </p:cNvCxnSpPr>
          <p:nvPr/>
        </p:nvCxnSpPr>
        <p:spPr>
          <a:xfrm rot="16200000" flipH="1" flipV="1">
            <a:off x="3743920" y="1898824"/>
            <a:ext cx="504032" cy="36016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/>
          <p:cNvCxnSpPr>
            <a:stCxn id="78" idx="7"/>
            <a:endCxn id="77" idx="3"/>
          </p:cNvCxnSpPr>
          <p:nvPr/>
        </p:nvCxnSpPr>
        <p:spPr>
          <a:xfrm rot="16200000" flipH="1" flipV="1">
            <a:off x="4137772" y="1698628"/>
            <a:ext cx="184368" cy="292392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troomdiagram: Verbindingslijn 70"/>
          <p:cNvSpPr>
            <a:spLocks noChangeAspect="1"/>
          </p:cNvSpPr>
          <p:nvPr/>
        </p:nvSpPr>
        <p:spPr>
          <a:xfrm>
            <a:off x="3923928" y="206084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Stroomdiagram: Verbindingslijn 75"/>
          <p:cNvSpPr>
            <a:spLocks noChangeAspect="1"/>
          </p:cNvSpPr>
          <p:nvPr/>
        </p:nvSpPr>
        <p:spPr>
          <a:xfrm>
            <a:off x="4355976" y="141277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Stroomdiagram: Verbindingslijn 76"/>
          <p:cNvSpPr>
            <a:spLocks noChangeAspect="1"/>
          </p:cNvSpPr>
          <p:nvPr/>
        </p:nvSpPr>
        <p:spPr>
          <a:xfrm>
            <a:off x="4067944" y="184482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Stroomdiagram: Verbindingslijn 77"/>
          <p:cNvSpPr>
            <a:spLocks noChangeAspect="1"/>
          </p:cNvSpPr>
          <p:nvPr/>
        </p:nvSpPr>
        <p:spPr>
          <a:xfrm>
            <a:off x="4283968" y="173682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Stroomdiagram: Verbindingslijn 78"/>
          <p:cNvSpPr>
            <a:spLocks noChangeAspect="1"/>
          </p:cNvSpPr>
          <p:nvPr/>
        </p:nvSpPr>
        <p:spPr>
          <a:xfrm>
            <a:off x="3959944" y="166481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1" name="Rechte verbindingslijn 80"/>
          <p:cNvCxnSpPr>
            <a:endCxn id="77" idx="3"/>
          </p:cNvCxnSpPr>
          <p:nvPr/>
        </p:nvCxnSpPr>
        <p:spPr>
          <a:xfrm rot="5400000">
            <a:off x="4029760" y="1538784"/>
            <a:ext cx="452224" cy="344224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/>
          <p:cNvCxnSpPr>
            <a:endCxn id="71" idx="2"/>
          </p:cNvCxnSpPr>
          <p:nvPr/>
        </p:nvCxnSpPr>
        <p:spPr>
          <a:xfrm rot="10800000" flipV="1">
            <a:off x="3923928" y="2060848"/>
            <a:ext cx="521614" cy="54000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>
            <a:endCxn id="46" idx="5"/>
          </p:cNvCxnSpPr>
          <p:nvPr/>
        </p:nvCxnSpPr>
        <p:spPr>
          <a:xfrm>
            <a:off x="4139952" y="1916832"/>
            <a:ext cx="344224" cy="200208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/>
          <p:cNvCxnSpPr>
            <a:endCxn id="46" idx="1"/>
          </p:cNvCxnSpPr>
          <p:nvPr/>
        </p:nvCxnSpPr>
        <p:spPr>
          <a:xfrm rot="10800000">
            <a:off x="4407808" y="2040672"/>
            <a:ext cx="596240" cy="452224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7544" y="2852936"/>
            <a:ext cx="1152000" cy="44025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sp>
        <p:nvSpPr>
          <p:cNvPr id="93" name="Tekstvak 92"/>
          <p:cNvSpPr txBox="1"/>
          <p:nvPr/>
        </p:nvSpPr>
        <p:spPr>
          <a:xfrm>
            <a:off x="539552" y="2492896"/>
            <a:ext cx="10080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Americas</a:t>
            </a:r>
            <a:endParaRPr lang="nl-NL" sz="1400" b="1" dirty="0">
              <a:solidFill>
                <a:srgbClr val="FFFF00"/>
              </a:solidFill>
            </a:endParaRPr>
          </a:p>
        </p:txBody>
      </p:sp>
      <p:cxnSp>
        <p:nvCxnSpPr>
          <p:cNvPr id="94" name="Rechte verbindingslijn 93"/>
          <p:cNvCxnSpPr>
            <a:stCxn id="63" idx="5"/>
            <a:endCxn id="59" idx="1"/>
          </p:cNvCxnSpPr>
          <p:nvPr/>
        </p:nvCxnSpPr>
        <p:spPr>
          <a:xfrm rot="5400000" flipH="1">
            <a:off x="2175548" y="3480820"/>
            <a:ext cx="580424" cy="652432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96336" y="1664944"/>
            <a:ext cx="1152000" cy="1152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96336" y="2874838"/>
            <a:ext cx="1152000" cy="69817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 type="none" w="med" len="med"/>
          </a:ln>
          <a:effectLst/>
        </p:spPr>
      </p:pic>
      <p:sp>
        <p:nvSpPr>
          <p:cNvPr id="102" name="Tekstvak 101"/>
          <p:cNvSpPr txBox="1"/>
          <p:nvPr/>
        </p:nvSpPr>
        <p:spPr>
          <a:xfrm>
            <a:off x="7668344" y="1259468"/>
            <a:ext cx="100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Asia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103" name="Stroomdiagram: Verbindingslijn 102"/>
          <p:cNvSpPr>
            <a:spLocks noChangeAspect="1"/>
          </p:cNvSpPr>
          <p:nvPr/>
        </p:nvSpPr>
        <p:spPr>
          <a:xfrm flipH="1">
            <a:off x="6300192" y="2132856"/>
            <a:ext cx="144000" cy="144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4" name="Rechte verbindingslijn 103"/>
          <p:cNvCxnSpPr>
            <a:stCxn id="98" idx="2"/>
            <a:endCxn id="103" idx="6"/>
          </p:cNvCxnSpPr>
          <p:nvPr/>
        </p:nvCxnSpPr>
        <p:spPr>
          <a:xfrm flipH="1" flipV="1">
            <a:off x="6300192" y="2204856"/>
            <a:ext cx="1080104" cy="144016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0" y="0"/>
            <a:ext cx="9143616" cy="504000"/>
          </a:xfrm>
          <a:prstGeom prst="rect">
            <a:avLst/>
          </a:prstGeom>
          <a:solidFill>
            <a:srgbClr val="1033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Direct </a:t>
            </a:r>
            <a:r>
              <a:rPr lang="nl-NL" sz="2800" dirty="0" err="1">
                <a:solidFill>
                  <a:schemeClr val="bg1"/>
                </a:solidFill>
              </a:rPr>
              <a:t>contacts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with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buyers</a:t>
            </a:r>
            <a:r>
              <a:rPr lang="nl-NL" sz="2800" dirty="0">
                <a:solidFill>
                  <a:schemeClr val="bg1"/>
                </a:solidFill>
              </a:rPr>
              <a:t> in </a:t>
            </a:r>
            <a:r>
              <a:rPr lang="nl-NL" sz="2800" dirty="0" err="1">
                <a:solidFill>
                  <a:schemeClr val="bg1"/>
                </a:solidFill>
              </a:rPr>
              <a:t>various</a:t>
            </a:r>
            <a:r>
              <a:rPr lang="nl-NL" sz="2800" dirty="0">
                <a:solidFill>
                  <a:schemeClr val="bg1"/>
                </a:solidFill>
              </a:rPr>
              <a:t> industries (eg IT)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 descr="656071009@23122010-034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7672" y="4198032"/>
            <a:ext cx="1152000" cy="31108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3" cstate="print"/>
          <a:srcRect t="51544" r="84604" b="39474"/>
          <a:stretch>
            <a:fillRect/>
          </a:stretch>
        </p:blipFill>
        <p:spPr bwMode="auto">
          <a:xfrm>
            <a:off x="5004176" y="1340765"/>
            <a:ext cx="1152000" cy="504059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6" name="Stroomdiagram: Verbindingslijn 45"/>
          <p:cNvSpPr>
            <a:spLocks noChangeAspect="1"/>
          </p:cNvSpPr>
          <p:nvPr/>
        </p:nvSpPr>
        <p:spPr>
          <a:xfrm>
            <a:off x="4391992" y="202485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Stroomdiagram: Verbindingslijn 58"/>
          <p:cNvSpPr>
            <a:spLocks noChangeAspect="1"/>
          </p:cNvSpPr>
          <p:nvPr/>
        </p:nvSpPr>
        <p:spPr>
          <a:xfrm>
            <a:off x="2123728" y="350100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Stroomdiagram: Verbindingslijn 59"/>
          <p:cNvSpPr>
            <a:spLocks noChangeAspect="1"/>
          </p:cNvSpPr>
          <p:nvPr/>
        </p:nvSpPr>
        <p:spPr>
          <a:xfrm>
            <a:off x="1619672" y="220486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Stroomdiagram: Verbindingslijn 60"/>
          <p:cNvSpPr>
            <a:spLocks noChangeAspect="1"/>
          </p:cNvSpPr>
          <p:nvPr/>
        </p:nvSpPr>
        <p:spPr>
          <a:xfrm>
            <a:off x="2195736" y="4509120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Stroomdiagram: Verbindingslijn 61"/>
          <p:cNvSpPr>
            <a:spLocks noChangeAspect="1"/>
          </p:cNvSpPr>
          <p:nvPr/>
        </p:nvSpPr>
        <p:spPr>
          <a:xfrm>
            <a:off x="899592" y="1988840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Stroomdiagram: Verbindingslijn 62"/>
          <p:cNvSpPr>
            <a:spLocks noChangeAspect="1"/>
          </p:cNvSpPr>
          <p:nvPr/>
        </p:nvSpPr>
        <p:spPr>
          <a:xfrm>
            <a:off x="2699792" y="400506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4" name="Rechte verbindingslijn 63"/>
          <p:cNvCxnSpPr>
            <a:stCxn id="59" idx="5"/>
            <a:endCxn id="92" idx="3"/>
          </p:cNvCxnSpPr>
          <p:nvPr/>
        </p:nvCxnSpPr>
        <p:spPr>
          <a:xfrm rot="5400000" flipH="1">
            <a:off x="1657664" y="3034944"/>
            <a:ext cx="520128" cy="596368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>
            <a:stCxn id="61" idx="4"/>
          </p:cNvCxnSpPr>
          <p:nvPr/>
        </p:nvCxnSpPr>
        <p:spPr>
          <a:xfrm rot="5400000" flipH="1">
            <a:off x="1700684" y="4068069"/>
            <a:ext cx="1044103" cy="54000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>
            <a:stCxn id="93" idx="0"/>
          </p:cNvCxnSpPr>
          <p:nvPr/>
        </p:nvCxnSpPr>
        <p:spPr>
          <a:xfrm rot="16200000" flipV="1">
            <a:off x="737488" y="2186832"/>
            <a:ext cx="504056" cy="108072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>
            <a:stCxn id="60" idx="6"/>
            <a:endCxn id="62" idx="2"/>
          </p:cNvCxnSpPr>
          <p:nvPr/>
        </p:nvCxnSpPr>
        <p:spPr>
          <a:xfrm flipH="1" flipV="1">
            <a:off x="899592" y="2042840"/>
            <a:ext cx="828080" cy="216024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6" descr="INX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67672" y="3645024"/>
            <a:ext cx="1152000" cy="474352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pic>
        <p:nvPicPr>
          <p:cNvPr id="90" name="Picture 8" descr="http://www.trans-iesa.com.ar/logohome2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7544" y="4581128"/>
            <a:ext cx="1152000" cy="31016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pic>
        <p:nvPicPr>
          <p:cNvPr id="91" name="Picture 10" descr="Velocis Systems Pvt. Ltd.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596336" y="3648856"/>
            <a:ext cx="1152000" cy="356208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pic>
        <p:nvPicPr>
          <p:cNvPr id="96" name="Picture 12" descr="NETMARKS"/>
          <p:cNvPicPr>
            <a:picLocks noChangeAspect="1" noChangeArrowheads="1"/>
          </p:cNvPicPr>
          <p:nvPr/>
        </p:nvPicPr>
        <p:blipFill>
          <a:blip r:embed="rId29" cstate="print"/>
          <a:srcRect r="72110" b="-1767"/>
          <a:stretch>
            <a:fillRect/>
          </a:stretch>
        </p:blipFill>
        <p:spPr bwMode="auto">
          <a:xfrm>
            <a:off x="7596336" y="4077491"/>
            <a:ext cx="1152000" cy="287613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pic>
        <p:nvPicPr>
          <p:cNvPr id="97" name="Picture 4" descr="Universal Understanding, Inc.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67672" y="3356992"/>
            <a:ext cx="1152000" cy="22245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sp>
        <p:nvSpPr>
          <p:cNvPr id="98" name="Stroomdiagram: Verbindingslijn 97"/>
          <p:cNvSpPr>
            <a:spLocks noChangeAspect="1"/>
          </p:cNvSpPr>
          <p:nvPr/>
        </p:nvSpPr>
        <p:spPr>
          <a:xfrm flipH="1">
            <a:off x="7236296" y="2276872"/>
            <a:ext cx="144000" cy="144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Stroomdiagram: Verbindingslijn 98"/>
          <p:cNvSpPr>
            <a:spLocks noChangeAspect="1"/>
          </p:cNvSpPr>
          <p:nvPr/>
        </p:nvSpPr>
        <p:spPr>
          <a:xfrm flipH="1">
            <a:off x="6372200" y="2636912"/>
            <a:ext cx="144000" cy="1440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5" name="Rechte verbindingslijn 104"/>
          <p:cNvCxnSpPr>
            <a:stCxn id="98" idx="1"/>
          </p:cNvCxnSpPr>
          <p:nvPr/>
        </p:nvCxnSpPr>
        <p:spPr>
          <a:xfrm rot="16200000" flipH="1" flipV="1">
            <a:off x="6696228" y="2045940"/>
            <a:ext cx="410960" cy="915000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105"/>
          <p:cNvCxnSpPr>
            <a:endCxn id="99" idx="7"/>
          </p:cNvCxnSpPr>
          <p:nvPr/>
        </p:nvCxnSpPr>
        <p:spPr>
          <a:xfrm rot="10800000">
            <a:off x="6393288" y="2658000"/>
            <a:ext cx="1183936" cy="499736"/>
          </a:xfrm>
          <a:prstGeom prst="line">
            <a:avLst/>
          </a:prstGeom>
          <a:ln w="127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1033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Plan &amp; Timing</a:t>
            </a:r>
          </a:p>
        </p:txBody>
      </p:sp>
      <p:sp>
        <p:nvSpPr>
          <p:cNvPr id="12291" name="Afbeelding 6"/>
          <p:cNvSpPr>
            <a:spLocks noChangeAspect="1" noChangeArrowheads="1"/>
          </p:cNvSpPr>
          <p:nvPr/>
        </p:nvSpPr>
        <p:spPr bwMode="auto">
          <a:xfrm>
            <a:off x="1357313" y="1143000"/>
            <a:ext cx="75009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18" y="1123972"/>
            <a:ext cx="7920714" cy="4537429"/>
            <a:chOff x="-41" y="1185"/>
            <a:chExt cx="5761" cy="293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882" y="2394"/>
              <a:ext cx="1833" cy="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STEP 3:</a:t>
              </a:r>
            </a:p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EXECUTE ENGAGEMENT </a:t>
              </a:r>
            </a:p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AGREEMEN</a:t>
              </a:r>
              <a:r>
                <a:rPr lang="en-US" sz="15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 flipV="1">
              <a:off x="2016" y="230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97" y="1683"/>
              <a:ext cx="737" cy="700"/>
            </a:xfrm>
            <a:custGeom>
              <a:avLst/>
              <a:gdLst>
                <a:gd name="T0" fmla="*/ 0 w 1475"/>
                <a:gd name="T1" fmla="*/ 1109 h 1400"/>
                <a:gd name="T2" fmla="*/ 16 w 1475"/>
                <a:gd name="T3" fmla="*/ 1080 h 1400"/>
                <a:gd name="T4" fmla="*/ 29 w 1475"/>
                <a:gd name="T5" fmla="*/ 1057 h 1400"/>
                <a:gd name="T6" fmla="*/ 42 w 1475"/>
                <a:gd name="T7" fmla="*/ 1032 h 1400"/>
                <a:gd name="T8" fmla="*/ 55 w 1475"/>
                <a:gd name="T9" fmla="*/ 1008 h 1400"/>
                <a:gd name="T10" fmla="*/ 71 w 1475"/>
                <a:gd name="T11" fmla="*/ 983 h 1400"/>
                <a:gd name="T12" fmla="*/ 88 w 1475"/>
                <a:gd name="T13" fmla="*/ 958 h 1400"/>
                <a:gd name="T14" fmla="*/ 103 w 1475"/>
                <a:gd name="T15" fmla="*/ 934 h 1400"/>
                <a:gd name="T16" fmla="*/ 118 w 1475"/>
                <a:gd name="T17" fmla="*/ 909 h 1400"/>
                <a:gd name="T18" fmla="*/ 139 w 1475"/>
                <a:gd name="T19" fmla="*/ 880 h 1400"/>
                <a:gd name="T20" fmla="*/ 162 w 1475"/>
                <a:gd name="T21" fmla="*/ 851 h 1400"/>
                <a:gd name="T22" fmla="*/ 179 w 1475"/>
                <a:gd name="T23" fmla="*/ 827 h 1400"/>
                <a:gd name="T24" fmla="*/ 200 w 1475"/>
                <a:gd name="T25" fmla="*/ 804 h 1400"/>
                <a:gd name="T26" fmla="*/ 221 w 1475"/>
                <a:gd name="T27" fmla="*/ 777 h 1400"/>
                <a:gd name="T28" fmla="*/ 243 w 1475"/>
                <a:gd name="T29" fmla="*/ 748 h 1400"/>
                <a:gd name="T30" fmla="*/ 266 w 1475"/>
                <a:gd name="T31" fmla="*/ 723 h 1400"/>
                <a:gd name="T32" fmla="*/ 291 w 1475"/>
                <a:gd name="T33" fmla="*/ 696 h 1400"/>
                <a:gd name="T34" fmla="*/ 314 w 1475"/>
                <a:gd name="T35" fmla="*/ 674 h 1400"/>
                <a:gd name="T36" fmla="*/ 342 w 1475"/>
                <a:gd name="T37" fmla="*/ 643 h 1400"/>
                <a:gd name="T38" fmla="*/ 367 w 1475"/>
                <a:gd name="T39" fmla="*/ 618 h 1400"/>
                <a:gd name="T40" fmla="*/ 391 w 1475"/>
                <a:gd name="T41" fmla="*/ 596 h 1400"/>
                <a:gd name="T42" fmla="*/ 420 w 1475"/>
                <a:gd name="T43" fmla="*/ 571 h 1400"/>
                <a:gd name="T44" fmla="*/ 441 w 1475"/>
                <a:gd name="T45" fmla="*/ 553 h 1400"/>
                <a:gd name="T46" fmla="*/ 467 w 1475"/>
                <a:gd name="T47" fmla="*/ 531 h 1400"/>
                <a:gd name="T48" fmla="*/ 494 w 1475"/>
                <a:gd name="T49" fmla="*/ 510 h 1400"/>
                <a:gd name="T50" fmla="*/ 526 w 1475"/>
                <a:gd name="T51" fmla="*/ 486 h 1400"/>
                <a:gd name="T52" fmla="*/ 553 w 1475"/>
                <a:gd name="T53" fmla="*/ 466 h 1400"/>
                <a:gd name="T54" fmla="*/ 583 w 1475"/>
                <a:gd name="T55" fmla="*/ 443 h 1400"/>
                <a:gd name="T56" fmla="*/ 619 w 1475"/>
                <a:gd name="T57" fmla="*/ 419 h 1400"/>
                <a:gd name="T58" fmla="*/ 651 w 1475"/>
                <a:gd name="T59" fmla="*/ 396 h 1400"/>
                <a:gd name="T60" fmla="*/ 687 w 1475"/>
                <a:gd name="T61" fmla="*/ 372 h 1400"/>
                <a:gd name="T62" fmla="*/ 723 w 1475"/>
                <a:gd name="T63" fmla="*/ 351 h 1400"/>
                <a:gd name="T64" fmla="*/ 761 w 1475"/>
                <a:gd name="T65" fmla="*/ 331 h 1400"/>
                <a:gd name="T66" fmla="*/ 801 w 1475"/>
                <a:gd name="T67" fmla="*/ 309 h 1400"/>
                <a:gd name="T68" fmla="*/ 835 w 1475"/>
                <a:gd name="T69" fmla="*/ 295 h 1400"/>
                <a:gd name="T70" fmla="*/ 868 w 1475"/>
                <a:gd name="T71" fmla="*/ 277 h 1400"/>
                <a:gd name="T72" fmla="*/ 906 w 1475"/>
                <a:gd name="T73" fmla="*/ 262 h 1400"/>
                <a:gd name="T74" fmla="*/ 932 w 1475"/>
                <a:gd name="T75" fmla="*/ 251 h 1400"/>
                <a:gd name="T76" fmla="*/ 818 w 1475"/>
                <a:gd name="T77" fmla="*/ 0 h 1400"/>
                <a:gd name="T78" fmla="*/ 1475 w 1475"/>
                <a:gd name="T79" fmla="*/ 358 h 1400"/>
                <a:gd name="T80" fmla="*/ 1304 w 1475"/>
                <a:gd name="T81" fmla="*/ 1100 h 1400"/>
                <a:gd name="T82" fmla="*/ 1198 w 1475"/>
                <a:gd name="T83" fmla="*/ 880 h 1400"/>
                <a:gd name="T84" fmla="*/ 1154 w 1475"/>
                <a:gd name="T85" fmla="*/ 900 h 1400"/>
                <a:gd name="T86" fmla="*/ 1113 w 1475"/>
                <a:gd name="T87" fmla="*/ 921 h 1400"/>
                <a:gd name="T88" fmla="*/ 1067 w 1475"/>
                <a:gd name="T89" fmla="*/ 948 h 1400"/>
                <a:gd name="T90" fmla="*/ 1018 w 1475"/>
                <a:gd name="T91" fmla="*/ 979 h 1400"/>
                <a:gd name="T92" fmla="*/ 980 w 1475"/>
                <a:gd name="T93" fmla="*/ 1006 h 1400"/>
                <a:gd name="T94" fmla="*/ 942 w 1475"/>
                <a:gd name="T95" fmla="*/ 1037 h 1400"/>
                <a:gd name="T96" fmla="*/ 904 w 1475"/>
                <a:gd name="T97" fmla="*/ 1066 h 1400"/>
                <a:gd name="T98" fmla="*/ 872 w 1475"/>
                <a:gd name="T99" fmla="*/ 1097 h 1400"/>
                <a:gd name="T100" fmla="*/ 841 w 1475"/>
                <a:gd name="T101" fmla="*/ 1129 h 1400"/>
                <a:gd name="T102" fmla="*/ 807 w 1475"/>
                <a:gd name="T103" fmla="*/ 1163 h 1400"/>
                <a:gd name="T104" fmla="*/ 779 w 1475"/>
                <a:gd name="T105" fmla="*/ 1198 h 1400"/>
                <a:gd name="T106" fmla="*/ 750 w 1475"/>
                <a:gd name="T107" fmla="*/ 1232 h 1400"/>
                <a:gd name="T108" fmla="*/ 725 w 1475"/>
                <a:gd name="T109" fmla="*/ 1263 h 1400"/>
                <a:gd name="T110" fmla="*/ 699 w 1475"/>
                <a:gd name="T111" fmla="*/ 1304 h 1400"/>
                <a:gd name="T112" fmla="*/ 674 w 1475"/>
                <a:gd name="T113" fmla="*/ 1342 h 1400"/>
                <a:gd name="T114" fmla="*/ 661 w 1475"/>
                <a:gd name="T115" fmla="*/ 1371 h 1400"/>
                <a:gd name="T116" fmla="*/ 644 w 1475"/>
                <a:gd name="T117" fmla="*/ 1400 h 1400"/>
                <a:gd name="T118" fmla="*/ 0 w 1475"/>
                <a:gd name="T119" fmla="*/ 1109 h 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75"/>
                <a:gd name="T181" fmla="*/ 0 h 1400"/>
                <a:gd name="T182" fmla="*/ 1475 w 1475"/>
                <a:gd name="T183" fmla="*/ 1400 h 1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75" h="1400">
                  <a:moveTo>
                    <a:pt x="0" y="1109"/>
                  </a:moveTo>
                  <a:lnTo>
                    <a:pt x="16" y="1080"/>
                  </a:lnTo>
                  <a:lnTo>
                    <a:pt x="29" y="1057"/>
                  </a:lnTo>
                  <a:lnTo>
                    <a:pt x="42" y="1032"/>
                  </a:lnTo>
                  <a:lnTo>
                    <a:pt x="55" y="1008"/>
                  </a:lnTo>
                  <a:lnTo>
                    <a:pt x="71" y="983"/>
                  </a:lnTo>
                  <a:lnTo>
                    <a:pt x="88" y="958"/>
                  </a:lnTo>
                  <a:lnTo>
                    <a:pt x="103" y="934"/>
                  </a:lnTo>
                  <a:lnTo>
                    <a:pt x="118" y="909"/>
                  </a:lnTo>
                  <a:lnTo>
                    <a:pt x="139" y="880"/>
                  </a:lnTo>
                  <a:lnTo>
                    <a:pt x="162" y="851"/>
                  </a:lnTo>
                  <a:lnTo>
                    <a:pt x="179" y="827"/>
                  </a:lnTo>
                  <a:lnTo>
                    <a:pt x="200" y="804"/>
                  </a:lnTo>
                  <a:lnTo>
                    <a:pt x="221" y="777"/>
                  </a:lnTo>
                  <a:lnTo>
                    <a:pt x="243" y="748"/>
                  </a:lnTo>
                  <a:lnTo>
                    <a:pt x="266" y="723"/>
                  </a:lnTo>
                  <a:lnTo>
                    <a:pt x="291" y="696"/>
                  </a:lnTo>
                  <a:lnTo>
                    <a:pt x="314" y="674"/>
                  </a:lnTo>
                  <a:lnTo>
                    <a:pt x="342" y="643"/>
                  </a:lnTo>
                  <a:lnTo>
                    <a:pt x="367" y="618"/>
                  </a:lnTo>
                  <a:lnTo>
                    <a:pt x="391" y="596"/>
                  </a:lnTo>
                  <a:lnTo>
                    <a:pt x="420" y="571"/>
                  </a:lnTo>
                  <a:lnTo>
                    <a:pt x="441" y="553"/>
                  </a:lnTo>
                  <a:lnTo>
                    <a:pt x="467" y="531"/>
                  </a:lnTo>
                  <a:lnTo>
                    <a:pt x="494" y="510"/>
                  </a:lnTo>
                  <a:lnTo>
                    <a:pt x="526" y="486"/>
                  </a:lnTo>
                  <a:lnTo>
                    <a:pt x="553" y="466"/>
                  </a:lnTo>
                  <a:lnTo>
                    <a:pt x="583" y="443"/>
                  </a:lnTo>
                  <a:lnTo>
                    <a:pt x="619" y="419"/>
                  </a:lnTo>
                  <a:lnTo>
                    <a:pt x="651" y="396"/>
                  </a:lnTo>
                  <a:lnTo>
                    <a:pt x="687" y="372"/>
                  </a:lnTo>
                  <a:lnTo>
                    <a:pt x="723" y="351"/>
                  </a:lnTo>
                  <a:lnTo>
                    <a:pt x="761" y="331"/>
                  </a:lnTo>
                  <a:lnTo>
                    <a:pt x="801" y="309"/>
                  </a:lnTo>
                  <a:lnTo>
                    <a:pt x="835" y="295"/>
                  </a:lnTo>
                  <a:lnTo>
                    <a:pt x="868" y="277"/>
                  </a:lnTo>
                  <a:lnTo>
                    <a:pt x="906" y="262"/>
                  </a:lnTo>
                  <a:lnTo>
                    <a:pt x="932" y="251"/>
                  </a:lnTo>
                  <a:lnTo>
                    <a:pt x="818" y="0"/>
                  </a:lnTo>
                  <a:lnTo>
                    <a:pt x="1475" y="358"/>
                  </a:lnTo>
                  <a:lnTo>
                    <a:pt x="1304" y="1100"/>
                  </a:lnTo>
                  <a:lnTo>
                    <a:pt x="1198" y="880"/>
                  </a:lnTo>
                  <a:lnTo>
                    <a:pt x="1154" y="900"/>
                  </a:lnTo>
                  <a:lnTo>
                    <a:pt x="1113" y="921"/>
                  </a:lnTo>
                  <a:lnTo>
                    <a:pt x="1067" y="948"/>
                  </a:lnTo>
                  <a:lnTo>
                    <a:pt x="1018" y="979"/>
                  </a:lnTo>
                  <a:lnTo>
                    <a:pt x="980" y="1006"/>
                  </a:lnTo>
                  <a:lnTo>
                    <a:pt x="942" y="1037"/>
                  </a:lnTo>
                  <a:lnTo>
                    <a:pt x="904" y="1066"/>
                  </a:lnTo>
                  <a:lnTo>
                    <a:pt x="872" y="1097"/>
                  </a:lnTo>
                  <a:lnTo>
                    <a:pt x="841" y="1129"/>
                  </a:lnTo>
                  <a:lnTo>
                    <a:pt x="807" y="1163"/>
                  </a:lnTo>
                  <a:lnTo>
                    <a:pt x="779" y="1198"/>
                  </a:lnTo>
                  <a:lnTo>
                    <a:pt x="750" y="1232"/>
                  </a:lnTo>
                  <a:lnTo>
                    <a:pt x="725" y="1263"/>
                  </a:lnTo>
                  <a:lnTo>
                    <a:pt x="699" y="1304"/>
                  </a:lnTo>
                  <a:lnTo>
                    <a:pt x="674" y="1342"/>
                  </a:lnTo>
                  <a:lnTo>
                    <a:pt x="661" y="1371"/>
                  </a:lnTo>
                  <a:lnTo>
                    <a:pt x="644" y="1400"/>
                  </a:lnTo>
                  <a:lnTo>
                    <a:pt x="0" y="1109"/>
                  </a:lnTo>
                  <a:close/>
                </a:path>
              </a:pathLst>
            </a:custGeom>
            <a:solidFill>
              <a:srgbClr val="003770"/>
            </a:solidFill>
            <a:ln w="25400">
              <a:solidFill>
                <a:srgbClr val="003770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dirty="0">
                  <a:solidFill>
                    <a:schemeClr val="bg1"/>
                  </a:solidFill>
                </a:rPr>
                <a:t>deal</a:t>
              </a: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853" y="2176"/>
              <a:ext cx="650" cy="779"/>
            </a:xfrm>
            <a:custGeom>
              <a:avLst/>
              <a:gdLst>
                <a:gd name="T0" fmla="*/ 1298 w 1298"/>
                <a:gd name="T1" fmla="*/ 645 h 1559"/>
                <a:gd name="T2" fmla="*/ 968 w 1298"/>
                <a:gd name="T3" fmla="*/ 517 h 1559"/>
                <a:gd name="T4" fmla="*/ 955 w 1298"/>
                <a:gd name="T5" fmla="*/ 546 h 1559"/>
                <a:gd name="T6" fmla="*/ 947 w 1298"/>
                <a:gd name="T7" fmla="*/ 575 h 1559"/>
                <a:gd name="T8" fmla="*/ 938 w 1298"/>
                <a:gd name="T9" fmla="*/ 606 h 1559"/>
                <a:gd name="T10" fmla="*/ 930 w 1298"/>
                <a:gd name="T11" fmla="*/ 638 h 1559"/>
                <a:gd name="T12" fmla="*/ 920 w 1298"/>
                <a:gd name="T13" fmla="*/ 680 h 1559"/>
                <a:gd name="T14" fmla="*/ 915 w 1298"/>
                <a:gd name="T15" fmla="*/ 714 h 1559"/>
                <a:gd name="T16" fmla="*/ 909 w 1298"/>
                <a:gd name="T17" fmla="*/ 752 h 1559"/>
                <a:gd name="T18" fmla="*/ 905 w 1298"/>
                <a:gd name="T19" fmla="*/ 793 h 1559"/>
                <a:gd name="T20" fmla="*/ 901 w 1298"/>
                <a:gd name="T21" fmla="*/ 837 h 1559"/>
                <a:gd name="T22" fmla="*/ 901 w 1298"/>
                <a:gd name="T23" fmla="*/ 914 h 1559"/>
                <a:gd name="T24" fmla="*/ 903 w 1298"/>
                <a:gd name="T25" fmla="*/ 954 h 1559"/>
                <a:gd name="T26" fmla="*/ 905 w 1298"/>
                <a:gd name="T27" fmla="*/ 992 h 1559"/>
                <a:gd name="T28" fmla="*/ 911 w 1298"/>
                <a:gd name="T29" fmla="*/ 1030 h 1559"/>
                <a:gd name="T30" fmla="*/ 919 w 1298"/>
                <a:gd name="T31" fmla="*/ 1068 h 1559"/>
                <a:gd name="T32" fmla="*/ 926 w 1298"/>
                <a:gd name="T33" fmla="*/ 1104 h 1559"/>
                <a:gd name="T34" fmla="*/ 936 w 1298"/>
                <a:gd name="T35" fmla="*/ 1147 h 1559"/>
                <a:gd name="T36" fmla="*/ 949 w 1298"/>
                <a:gd name="T37" fmla="*/ 1187 h 1559"/>
                <a:gd name="T38" fmla="*/ 328 w 1298"/>
                <a:gd name="T39" fmla="*/ 1559 h 1559"/>
                <a:gd name="T40" fmla="*/ 315 w 1298"/>
                <a:gd name="T41" fmla="*/ 1521 h 1559"/>
                <a:gd name="T42" fmla="*/ 302 w 1298"/>
                <a:gd name="T43" fmla="*/ 1489 h 1559"/>
                <a:gd name="T44" fmla="*/ 290 w 1298"/>
                <a:gd name="T45" fmla="*/ 1458 h 1559"/>
                <a:gd name="T46" fmla="*/ 279 w 1298"/>
                <a:gd name="T47" fmla="*/ 1424 h 1559"/>
                <a:gd name="T48" fmla="*/ 269 w 1298"/>
                <a:gd name="T49" fmla="*/ 1395 h 1559"/>
                <a:gd name="T50" fmla="*/ 258 w 1298"/>
                <a:gd name="T51" fmla="*/ 1362 h 1559"/>
                <a:gd name="T52" fmla="*/ 251 w 1298"/>
                <a:gd name="T53" fmla="*/ 1332 h 1559"/>
                <a:gd name="T54" fmla="*/ 243 w 1298"/>
                <a:gd name="T55" fmla="*/ 1303 h 1559"/>
                <a:gd name="T56" fmla="*/ 235 w 1298"/>
                <a:gd name="T57" fmla="*/ 1272 h 1559"/>
                <a:gd name="T58" fmla="*/ 226 w 1298"/>
                <a:gd name="T59" fmla="*/ 1236 h 1559"/>
                <a:gd name="T60" fmla="*/ 220 w 1298"/>
                <a:gd name="T61" fmla="*/ 1198 h 1559"/>
                <a:gd name="T62" fmla="*/ 213 w 1298"/>
                <a:gd name="T63" fmla="*/ 1164 h 1559"/>
                <a:gd name="T64" fmla="*/ 205 w 1298"/>
                <a:gd name="T65" fmla="*/ 1129 h 1559"/>
                <a:gd name="T66" fmla="*/ 201 w 1298"/>
                <a:gd name="T67" fmla="*/ 1090 h 1559"/>
                <a:gd name="T68" fmla="*/ 197 w 1298"/>
                <a:gd name="T69" fmla="*/ 1052 h 1559"/>
                <a:gd name="T70" fmla="*/ 194 w 1298"/>
                <a:gd name="T71" fmla="*/ 1008 h 1559"/>
                <a:gd name="T72" fmla="*/ 190 w 1298"/>
                <a:gd name="T73" fmla="*/ 967 h 1559"/>
                <a:gd name="T74" fmla="*/ 190 w 1298"/>
                <a:gd name="T75" fmla="*/ 925 h 1559"/>
                <a:gd name="T76" fmla="*/ 190 w 1298"/>
                <a:gd name="T77" fmla="*/ 882 h 1559"/>
                <a:gd name="T78" fmla="*/ 190 w 1298"/>
                <a:gd name="T79" fmla="*/ 828 h 1559"/>
                <a:gd name="T80" fmla="*/ 192 w 1298"/>
                <a:gd name="T81" fmla="*/ 779 h 1559"/>
                <a:gd name="T82" fmla="*/ 194 w 1298"/>
                <a:gd name="T83" fmla="*/ 746 h 1559"/>
                <a:gd name="T84" fmla="*/ 197 w 1298"/>
                <a:gd name="T85" fmla="*/ 707 h 1559"/>
                <a:gd name="T86" fmla="*/ 201 w 1298"/>
                <a:gd name="T87" fmla="*/ 669 h 1559"/>
                <a:gd name="T88" fmla="*/ 207 w 1298"/>
                <a:gd name="T89" fmla="*/ 624 h 1559"/>
                <a:gd name="T90" fmla="*/ 214 w 1298"/>
                <a:gd name="T91" fmla="*/ 584 h 1559"/>
                <a:gd name="T92" fmla="*/ 222 w 1298"/>
                <a:gd name="T93" fmla="*/ 548 h 1559"/>
                <a:gd name="T94" fmla="*/ 232 w 1298"/>
                <a:gd name="T95" fmla="*/ 503 h 1559"/>
                <a:gd name="T96" fmla="*/ 241 w 1298"/>
                <a:gd name="T97" fmla="*/ 466 h 1559"/>
                <a:gd name="T98" fmla="*/ 251 w 1298"/>
                <a:gd name="T99" fmla="*/ 423 h 1559"/>
                <a:gd name="T100" fmla="*/ 262 w 1298"/>
                <a:gd name="T101" fmla="*/ 387 h 1559"/>
                <a:gd name="T102" fmla="*/ 275 w 1298"/>
                <a:gd name="T103" fmla="*/ 347 h 1559"/>
                <a:gd name="T104" fmla="*/ 288 w 1298"/>
                <a:gd name="T105" fmla="*/ 307 h 1559"/>
                <a:gd name="T106" fmla="*/ 307 w 1298"/>
                <a:gd name="T107" fmla="*/ 259 h 1559"/>
                <a:gd name="T108" fmla="*/ 0 w 1298"/>
                <a:gd name="T109" fmla="*/ 136 h 1559"/>
                <a:gd name="T110" fmla="*/ 808 w 1298"/>
                <a:gd name="T111" fmla="*/ 0 h 1559"/>
                <a:gd name="T112" fmla="*/ 1298 w 1298"/>
                <a:gd name="T113" fmla="*/ 645 h 15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8"/>
                <a:gd name="T172" fmla="*/ 0 h 1559"/>
                <a:gd name="T173" fmla="*/ 1298 w 1298"/>
                <a:gd name="T174" fmla="*/ 1559 h 15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8" h="1559">
                  <a:moveTo>
                    <a:pt x="1298" y="645"/>
                  </a:moveTo>
                  <a:lnTo>
                    <a:pt x="968" y="517"/>
                  </a:lnTo>
                  <a:lnTo>
                    <a:pt x="955" y="546"/>
                  </a:lnTo>
                  <a:lnTo>
                    <a:pt x="947" y="575"/>
                  </a:lnTo>
                  <a:lnTo>
                    <a:pt x="938" y="606"/>
                  </a:lnTo>
                  <a:lnTo>
                    <a:pt x="930" y="638"/>
                  </a:lnTo>
                  <a:lnTo>
                    <a:pt x="920" y="680"/>
                  </a:lnTo>
                  <a:lnTo>
                    <a:pt x="915" y="714"/>
                  </a:lnTo>
                  <a:lnTo>
                    <a:pt x="909" y="752"/>
                  </a:lnTo>
                  <a:lnTo>
                    <a:pt x="905" y="793"/>
                  </a:lnTo>
                  <a:lnTo>
                    <a:pt x="901" y="837"/>
                  </a:lnTo>
                  <a:lnTo>
                    <a:pt x="901" y="914"/>
                  </a:lnTo>
                  <a:lnTo>
                    <a:pt x="903" y="954"/>
                  </a:lnTo>
                  <a:lnTo>
                    <a:pt x="905" y="992"/>
                  </a:lnTo>
                  <a:lnTo>
                    <a:pt x="911" y="1030"/>
                  </a:lnTo>
                  <a:lnTo>
                    <a:pt x="919" y="1068"/>
                  </a:lnTo>
                  <a:lnTo>
                    <a:pt x="926" y="1104"/>
                  </a:lnTo>
                  <a:lnTo>
                    <a:pt x="936" y="1147"/>
                  </a:lnTo>
                  <a:lnTo>
                    <a:pt x="949" y="1187"/>
                  </a:lnTo>
                  <a:lnTo>
                    <a:pt x="328" y="1559"/>
                  </a:lnTo>
                  <a:lnTo>
                    <a:pt x="315" y="1521"/>
                  </a:lnTo>
                  <a:lnTo>
                    <a:pt x="302" y="1489"/>
                  </a:lnTo>
                  <a:lnTo>
                    <a:pt x="290" y="1458"/>
                  </a:lnTo>
                  <a:lnTo>
                    <a:pt x="279" y="1424"/>
                  </a:lnTo>
                  <a:lnTo>
                    <a:pt x="269" y="1395"/>
                  </a:lnTo>
                  <a:lnTo>
                    <a:pt x="258" y="1362"/>
                  </a:lnTo>
                  <a:lnTo>
                    <a:pt x="251" y="1332"/>
                  </a:lnTo>
                  <a:lnTo>
                    <a:pt x="243" y="1303"/>
                  </a:lnTo>
                  <a:lnTo>
                    <a:pt x="235" y="1272"/>
                  </a:lnTo>
                  <a:lnTo>
                    <a:pt x="226" y="1236"/>
                  </a:lnTo>
                  <a:lnTo>
                    <a:pt x="220" y="1198"/>
                  </a:lnTo>
                  <a:lnTo>
                    <a:pt x="213" y="1164"/>
                  </a:lnTo>
                  <a:lnTo>
                    <a:pt x="205" y="1129"/>
                  </a:lnTo>
                  <a:lnTo>
                    <a:pt x="201" y="1090"/>
                  </a:lnTo>
                  <a:lnTo>
                    <a:pt x="197" y="1052"/>
                  </a:lnTo>
                  <a:lnTo>
                    <a:pt x="194" y="1008"/>
                  </a:lnTo>
                  <a:lnTo>
                    <a:pt x="190" y="967"/>
                  </a:lnTo>
                  <a:lnTo>
                    <a:pt x="190" y="925"/>
                  </a:lnTo>
                  <a:lnTo>
                    <a:pt x="190" y="882"/>
                  </a:lnTo>
                  <a:lnTo>
                    <a:pt x="190" y="828"/>
                  </a:lnTo>
                  <a:lnTo>
                    <a:pt x="192" y="779"/>
                  </a:lnTo>
                  <a:lnTo>
                    <a:pt x="194" y="746"/>
                  </a:lnTo>
                  <a:lnTo>
                    <a:pt x="197" y="707"/>
                  </a:lnTo>
                  <a:lnTo>
                    <a:pt x="201" y="669"/>
                  </a:lnTo>
                  <a:lnTo>
                    <a:pt x="207" y="624"/>
                  </a:lnTo>
                  <a:lnTo>
                    <a:pt x="214" y="584"/>
                  </a:lnTo>
                  <a:lnTo>
                    <a:pt x="222" y="548"/>
                  </a:lnTo>
                  <a:lnTo>
                    <a:pt x="232" y="503"/>
                  </a:lnTo>
                  <a:lnTo>
                    <a:pt x="241" y="466"/>
                  </a:lnTo>
                  <a:lnTo>
                    <a:pt x="251" y="423"/>
                  </a:lnTo>
                  <a:lnTo>
                    <a:pt x="262" y="387"/>
                  </a:lnTo>
                  <a:lnTo>
                    <a:pt x="275" y="347"/>
                  </a:lnTo>
                  <a:lnTo>
                    <a:pt x="288" y="307"/>
                  </a:lnTo>
                  <a:lnTo>
                    <a:pt x="307" y="259"/>
                  </a:lnTo>
                  <a:lnTo>
                    <a:pt x="0" y="136"/>
                  </a:lnTo>
                  <a:lnTo>
                    <a:pt x="808" y="0"/>
                  </a:lnTo>
                  <a:lnTo>
                    <a:pt x="1298" y="64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3770"/>
              </a:solidFill>
              <a:prstDash val="solid"/>
              <a:round/>
              <a:headEnd/>
              <a:tailEnd/>
            </a:ln>
          </p:spPr>
          <p:txBody>
            <a:bodyPr rIns="180000" bIns="180000" anchor="ctr" anchorCtr="1"/>
            <a:lstStyle/>
            <a:p>
              <a:r>
                <a:rPr lang="en-US" b="1" dirty="0">
                  <a:solidFill>
                    <a:srgbClr val="003770"/>
                  </a:solidFill>
                </a:rPr>
                <a:t>7</a:t>
              </a: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853" y="2739"/>
              <a:ext cx="737" cy="668"/>
            </a:xfrm>
            <a:custGeom>
              <a:avLst/>
              <a:gdLst>
                <a:gd name="T0" fmla="*/ 1171 w 1475"/>
                <a:gd name="T1" fmla="*/ 1334 h 1334"/>
                <a:gd name="T2" fmla="*/ 1140 w 1475"/>
                <a:gd name="T3" fmla="*/ 1320 h 1334"/>
                <a:gd name="T4" fmla="*/ 1116 w 1475"/>
                <a:gd name="T5" fmla="*/ 1307 h 1334"/>
                <a:gd name="T6" fmla="*/ 1089 w 1475"/>
                <a:gd name="T7" fmla="*/ 1295 h 1334"/>
                <a:gd name="T8" fmla="*/ 1065 w 1475"/>
                <a:gd name="T9" fmla="*/ 1282 h 1334"/>
                <a:gd name="T10" fmla="*/ 1038 w 1475"/>
                <a:gd name="T11" fmla="*/ 1268 h 1334"/>
                <a:gd name="T12" fmla="*/ 1011 w 1475"/>
                <a:gd name="T13" fmla="*/ 1253 h 1334"/>
                <a:gd name="T14" fmla="*/ 987 w 1475"/>
                <a:gd name="T15" fmla="*/ 1237 h 1334"/>
                <a:gd name="T16" fmla="*/ 960 w 1475"/>
                <a:gd name="T17" fmla="*/ 1222 h 1334"/>
                <a:gd name="T18" fmla="*/ 932 w 1475"/>
                <a:gd name="T19" fmla="*/ 1203 h 1334"/>
                <a:gd name="T20" fmla="*/ 899 w 1475"/>
                <a:gd name="T21" fmla="*/ 1183 h 1334"/>
                <a:gd name="T22" fmla="*/ 875 w 1475"/>
                <a:gd name="T23" fmla="*/ 1165 h 1334"/>
                <a:gd name="T24" fmla="*/ 850 w 1475"/>
                <a:gd name="T25" fmla="*/ 1145 h 1334"/>
                <a:gd name="T26" fmla="*/ 822 w 1475"/>
                <a:gd name="T27" fmla="*/ 1125 h 1334"/>
                <a:gd name="T28" fmla="*/ 791 w 1475"/>
                <a:gd name="T29" fmla="*/ 1103 h 1334"/>
                <a:gd name="T30" fmla="*/ 765 w 1475"/>
                <a:gd name="T31" fmla="*/ 1082 h 1334"/>
                <a:gd name="T32" fmla="*/ 736 w 1475"/>
                <a:gd name="T33" fmla="*/ 1058 h 1334"/>
                <a:gd name="T34" fmla="*/ 713 w 1475"/>
                <a:gd name="T35" fmla="*/ 1038 h 1334"/>
                <a:gd name="T36" fmla="*/ 681 w 1475"/>
                <a:gd name="T37" fmla="*/ 1009 h 1334"/>
                <a:gd name="T38" fmla="*/ 655 w 1475"/>
                <a:gd name="T39" fmla="*/ 986 h 1334"/>
                <a:gd name="T40" fmla="*/ 632 w 1475"/>
                <a:gd name="T41" fmla="*/ 962 h 1334"/>
                <a:gd name="T42" fmla="*/ 605 w 1475"/>
                <a:gd name="T43" fmla="*/ 935 h 1334"/>
                <a:gd name="T44" fmla="*/ 586 w 1475"/>
                <a:gd name="T45" fmla="*/ 915 h 1334"/>
                <a:gd name="T46" fmla="*/ 564 w 1475"/>
                <a:gd name="T47" fmla="*/ 890 h 1334"/>
                <a:gd name="T48" fmla="*/ 541 w 1475"/>
                <a:gd name="T49" fmla="*/ 865 h 1334"/>
                <a:gd name="T50" fmla="*/ 516 w 1475"/>
                <a:gd name="T51" fmla="*/ 834 h 1334"/>
                <a:gd name="T52" fmla="*/ 493 w 1475"/>
                <a:gd name="T53" fmla="*/ 809 h 1334"/>
                <a:gd name="T54" fmla="*/ 471 w 1475"/>
                <a:gd name="T55" fmla="*/ 780 h 1334"/>
                <a:gd name="T56" fmla="*/ 444 w 1475"/>
                <a:gd name="T57" fmla="*/ 746 h 1334"/>
                <a:gd name="T58" fmla="*/ 421 w 1475"/>
                <a:gd name="T59" fmla="*/ 715 h 1334"/>
                <a:gd name="T60" fmla="*/ 396 w 1475"/>
                <a:gd name="T61" fmla="*/ 681 h 1334"/>
                <a:gd name="T62" fmla="*/ 374 w 1475"/>
                <a:gd name="T63" fmla="*/ 646 h 1334"/>
                <a:gd name="T64" fmla="*/ 353 w 1475"/>
                <a:gd name="T65" fmla="*/ 610 h 1334"/>
                <a:gd name="T66" fmla="*/ 330 w 1475"/>
                <a:gd name="T67" fmla="*/ 572 h 1334"/>
                <a:gd name="T68" fmla="*/ 315 w 1475"/>
                <a:gd name="T69" fmla="*/ 540 h 1334"/>
                <a:gd name="T70" fmla="*/ 296 w 1475"/>
                <a:gd name="T71" fmla="*/ 509 h 1334"/>
                <a:gd name="T72" fmla="*/ 281 w 1475"/>
                <a:gd name="T73" fmla="*/ 475 h 1334"/>
                <a:gd name="T74" fmla="*/ 0 w 1475"/>
                <a:gd name="T75" fmla="*/ 601 h 1334"/>
                <a:gd name="T76" fmla="*/ 463 w 1475"/>
                <a:gd name="T77" fmla="*/ 0 h 1334"/>
                <a:gd name="T78" fmla="*/ 1247 w 1475"/>
                <a:gd name="T79" fmla="*/ 65 h 1334"/>
                <a:gd name="T80" fmla="*/ 932 w 1475"/>
                <a:gd name="T81" fmla="*/ 198 h 1334"/>
                <a:gd name="T82" fmla="*/ 951 w 1475"/>
                <a:gd name="T83" fmla="*/ 236 h 1334"/>
                <a:gd name="T84" fmla="*/ 973 w 1475"/>
                <a:gd name="T85" fmla="*/ 276 h 1334"/>
                <a:gd name="T86" fmla="*/ 1002 w 1475"/>
                <a:gd name="T87" fmla="*/ 319 h 1334"/>
                <a:gd name="T88" fmla="*/ 1034 w 1475"/>
                <a:gd name="T89" fmla="*/ 366 h 1334"/>
                <a:gd name="T90" fmla="*/ 1063 w 1475"/>
                <a:gd name="T91" fmla="*/ 402 h 1334"/>
                <a:gd name="T92" fmla="*/ 1095 w 1475"/>
                <a:gd name="T93" fmla="*/ 439 h 1334"/>
                <a:gd name="T94" fmla="*/ 1125 w 1475"/>
                <a:gd name="T95" fmla="*/ 475 h 1334"/>
                <a:gd name="T96" fmla="*/ 1158 w 1475"/>
                <a:gd name="T97" fmla="*/ 505 h 1334"/>
                <a:gd name="T98" fmla="*/ 1192 w 1475"/>
                <a:gd name="T99" fmla="*/ 534 h 1334"/>
                <a:gd name="T100" fmla="*/ 1228 w 1475"/>
                <a:gd name="T101" fmla="*/ 567 h 1334"/>
                <a:gd name="T102" fmla="*/ 1264 w 1475"/>
                <a:gd name="T103" fmla="*/ 594 h 1334"/>
                <a:gd name="T104" fmla="*/ 1298 w 1475"/>
                <a:gd name="T105" fmla="*/ 621 h 1334"/>
                <a:gd name="T106" fmla="*/ 1332 w 1475"/>
                <a:gd name="T107" fmla="*/ 644 h 1334"/>
                <a:gd name="T108" fmla="*/ 1374 w 1475"/>
                <a:gd name="T109" fmla="*/ 670 h 1334"/>
                <a:gd name="T110" fmla="*/ 1416 w 1475"/>
                <a:gd name="T111" fmla="*/ 693 h 1334"/>
                <a:gd name="T112" fmla="*/ 1446 w 1475"/>
                <a:gd name="T113" fmla="*/ 706 h 1334"/>
                <a:gd name="T114" fmla="*/ 1475 w 1475"/>
                <a:gd name="T115" fmla="*/ 720 h 1334"/>
                <a:gd name="T116" fmla="*/ 1171 w 1475"/>
                <a:gd name="T117" fmla="*/ 1334 h 13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5"/>
                <a:gd name="T178" fmla="*/ 0 h 1334"/>
                <a:gd name="T179" fmla="*/ 1475 w 1475"/>
                <a:gd name="T180" fmla="*/ 1334 h 13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5" h="1334">
                  <a:moveTo>
                    <a:pt x="1171" y="1334"/>
                  </a:moveTo>
                  <a:lnTo>
                    <a:pt x="1140" y="1320"/>
                  </a:lnTo>
                  <a:lnTo>
                    <a:pt x="1116" y="1307"/>
                  </a:lnTo>
                  <a:lnTo>
                    <a:pt x="1089" y="1295"/>
                  </a:lnTo>
                  <a:lnTo>
                    <a:pt x="1065" y="1282"/>
                  </a:lnTo>
                  <a:lnTo>
                    <a:pt x="1038" y="1268"/>
                  </a:lnTo>
                  <a:lnTo>
                    <a:pt x="1011" y="1253"/>
                  </a:lnTo>
                  <a:lnTo>
                    <a:pt x="987" y="1237"/>
                  </a:lnTo>
                  <a:lnTo>
                    <a:pt x="960" y="1222"/>
                  </a:lnTo>
                  <a:lnTo>
                    <a:pt x="932" y="1203"/>
                  </a:lnTo>
                  <a:lnTo>
                    <a:pt x="899" y="1183"/>
                  </a:lnTo>
                  <a:lnTo>
                    <a:pt x="875" y="1165"/>
                  </a:lnTo>
                  <a:lnTo>
                    <a:pt x="850" y="1145"/>
                  </a:lnTo>
                  <a:lnTo>
                    <a:pt x="822" y="1125"/>
                  </a:lnTo>
                  <a:lnTo>
                    <a:pt x="791" y="1103"/>
                  </a:lnTo>
                  <a:lnTo>
                    <a:pt x="765" y="1082"/>
                  </a:lnTo>
                  <a:lnTo>
                    <a:pt x="736" y="1058"/>
                  </a:lnTo>
                  <a:lnTo>
                    <a:pt x="713" y="1038"/>
                  </a:lnTo>
                  <a:lnTo>
                    <a:pt x="681" y="1009"/>
                  </a:lnTo>
                  <a:lnTo>
                    <a:pt x="655" y="986"/>
                  </a:lnTo>
                  <a:lnTo>
                    <a:pt x="632" y="962"/>
                  </a:lnTo>
                  <a:lnTo>
                    <a:pt x="605" y="935"/>
                  </a:lnTo>
                  <a:lnTo>
                    <a:pt x="586" y="915"/>
                  </a:lnTo>
                  <a:lnTo>
                    <a:pt x="564" y="890"/>
                  </a:lnTo>
                  <a:lnTo>
                    <a:pt x="541" y="865"/>
                  </a:lnTo>
                  <a:lnTo>
                    <a:pt x="516" y="834"/>
                  </a:lnTo>
                  <a:lnTo>
                    <a:pt x="493" y="809"/>
                  </a:lnTo>
                  <a:lnTo>
                    <a:pt x="471" y="780"/>
                  </a:lnTo>
                  <a:lnTo>
                    <a:pt x="444" y="746"/>
                  </a:lnTo>
                  <a:lnTo>
                    <a:pt x="421" y="715"/>
                  </a:lnTo>
                  <a:lnTo>
                    <a:pt x="396" y="681"/>
                  </a:lnTo>
                  <a:lnTo>
                    <a:pt x="374" y="646"/>
                  </a:lnTo>
                  <a:lnTo>
                    <a:pt x="353" y="610"/>
                  </a:lnTo>
                  <a:lnTo>
                    <a:pt x="330" y="572"/>
                  </a:lnTo>
                  <a:lnTo>
                    <a:pt x="315" y="540"/>
                  </a:lnTo>
                  <a:lnTo>
                    <a:pt x="296" y="509"/>
                  </a:lnTo>
                  <a:lnTo>
                    <a:pt x="281" y="475"/>
                  </a:lnTo>
                  <a:lnTo>
                    <a:pt x="0" y="601"/>
                  </a:lnTo>
                  <a:lnTo>
                    <a:pt x="463" y="0"/>
                  </a:lnTo>
                  <a:lnTo>
                    <a:pt x="1247" y="65"/>
                  </a:lnTo>
                  <a:lnTo>
                    <a:pt x="932" y="198"/>
                  </a:lnTo>
                  <a:lnTo>
                    <a:pt x="951" y="236"/>
                  </a:lnTo>
                  <a:lnTo>
                    <a:pt x="973" y="276"/>
                  </a:lnTo>
                  <a:lnTo>
                    <a:pt x="1002" y="319"/>
                  </a:lnTo>
                  <a:lnTo>
                    <a:pt x="1034" y="366"/>
                  </a:lnTo>
                  <a:lnTo>
                    <a:pt x="1063" y="402"/>
                  </a:lnTo>
                  <a:lnTo>
                    <a:pt x="1095" y="439"/>
                  </a:lnTo>
                  <a:lnTo>
                    <a:pt x="1125" y="475"/>
                  </a:lnTo>
                  <a:lnTo>
                    <a:pt x="1158" y="505"/>
                  </a:lnTo>
                  <a:lnTo>
                    <a:pt x="1192" y="534"/>
                  </a:lnTo>
                  <a:lnTo>
                    <a:pt x="1228" y="567"/>
                  </a:lnTo>
                  <a:lnTo>
                    <a:pt x="1264" y="594"/>
                  </a:lnTo>
                  <a:lnTo>
                    <a:pt x="1298" y="621"/>
                  </a:lnTo>
                  <a:lnTo>
                    <a:pt x="1332" y="644"/>
                  </a:lnTo>
                  <a:lnTo>
                    <a:pt x="1374" y="670"/>
                  </a:lnTo>
                  <a:lnTo>
                    <a:pt x="1416" y="693"/>
                  </a:lnTo>
                  <a:lnTo>
                    <a:pt x="1446" y="706"/>
                  </a:lnTo>
                  <a:lnTo>
                    <a:pt x="1475" y="720"/>
                  </a:lnTo>
                  <a:lnTo>
                    <a:pt x="1171" y="1334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3770"/>
              </a:solidFill>
              <a:prstDash val="solid"/>
              <a:round/>
              <a:headEnd/>
              <a:tailEnd/>
            </a:ln>
          </p:spPr>
          <p:txBody>
            <a:bodyPr tIns="0" rIns="0" anchor="ctr" anchorCtr="1"/>
            <a:lstStyle/>
            <a:p>
              <a:r>
                <a:rPr lang="en-US" b="1" dirty="0">
                  <a:solidFill>
                    <a:srgbClr val="003770"/>
                  </a:solidFill>
                </a:rPr>
                <a:t>6</a:t>
              </a: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29" y="2972"/>
              <a:ext cx="801" cy="610"/>
            </a:xfrm>
            <a:custGeom>
              <a:avLst/>
              <a:gdLst>
                <a:gd name="T0" fmla="*/ 642 w 1602"/>
                <a:gd name="T1" fmla="*/ 0 h 1219"/>
                <a:gd name="T2" fmla="*/ 509 w 1602"/>
                <a:gd name="T3" fmla="*/ 314 h 1219"/>
                <a:gd name="T4" fmla="*/ 539 w 1602"/>
                <a:gd name="T5" fmla="*/ 327 h 1219"/>
                <a:gd name="T6" fmla="*/ 568 w 1602"/>
                <a:gd name="T7" fmla="*/ 334 h 1219"/>
                <a:gd name="T8" fmla="*/ 600 w 1602"/>
                <a:gd name="T9" fmla="*/ 343 h 1219"/>
                <a:gd name="T10" fmla="*/ 636 w 1602"/>
                <a:gd name="T11" fmla="*/ 352 h 1219"/>
                <a:gd name="T12" fmla="*/ 678 w 1602"/>
                <a:gd name="T13" fmla="*/ 359 h 1219"/>
                <a:gd name="T14" fmla="*/ 716 w 1602"/>
                <a:gd name="T15" fmla="*/ 364 h 1219"/>
                <a:gd name="T16" fmla="*/ 754 w 1602"/>
                <a:gd name="T17" fmla="*/ 370 h 1219"/>
                <a:gd name="T18" fmla="*/ 797 w 1602"/>
                <a:gd name="T19" fmla="*/ 375 h 1219"/>
                <a:gd name="T20" fmla="*/ 843 w 1602"/>
                <a:gd name="T21" fmla="*/ 379 h 1219"/>
                <a:gd name="T22" fmla="*/ 924 w 1602"/>
                <a:gd name="T23" fmla="*/ 379 h 1219"/>
                <a:gd name="T24" fmla="*/ 968 w 1602"/>
                <a:gd name="T25" fmla="*/ 377 h 1219"/>
                <a:gd name="T26" fmla="*/ 1006 w 1602"/>
                <a:gd name="T27" fmla="*/ 374 h 1219"/>
                <a:gd name="T28" fmla="*/ 1046 w 1602"/>
                <a:gd name="T29" fmla="*/ 368 h 1219"/>
                <a:gd name="T30" fmla="*/ 1088 w 1602"/>
                <a:gd name="T31" fmla="*/ 361 h 1219"/>
                <a:gd name="T32" fmla="*/ 1124 w 1602"/>
                <a:gd name="T33" fmla="*/ 355 h 1219"/>
                <a:gd name="T34" fmla="*/ 1169 w 1602"/>
                <a:gd name="T35" fmla="*/ 345 h 1219"/>
                <a:gd name="T36" fmla="*/ 1211 w 1602"/>
                <a:gd name="T37" fmla="*/ 332 h 1219"/>
                <a:gd name="T38" fmla="*/ 1602 w 1602"/>
                <a:gd name="T39" fmla="*/ 921 h 1219"/>
                <a:gd name="T40" fmla="*/ 1564 w 1602"/>
                <a:gd name="T41" fmla="*/ 935 h 1219"/>
                <a:gd name="T42" fmla="*/ 1528 w 1602"/>
                <a:gd name="T43" fmla="*/ 948 h 1219"/>
                <a:gd name="T44" fmla="*/ 1496 w 1602"/>
                <a:gd name="T45" fmla="*/ 959 h 1219"/>
                <a:gd name="T46" fmla="*/ 1462 w 1602"/>
                <a:gd name="T47" fmla="*/ 970 h 1219"/>
                <a:gd name="T48" fmla="*/ 1429 w 1602"/>
                <a:gd name="T49" fmla="*/ 979 h 1219"/>
                <a:gd name="T50" fmla="*/ 1395 w 1602"/>
                <a:gd name="T51" fmla="*/ 989 h 1219"/>
                <a:gd name="T52" fmla="*/ 1365 w 1602"/>
                <a:gd name="T53" fmla="*/ 997 h 1219"/>
                <a:gd name="T54" fmla="*/ 1332 w 1602"/>
                <a:gd name="T55" fmla="*/ 1004 h 1219"/>
                <a:gd name="T56" fmla="*/ 1300 w 1602"/>
                <a:gd name="T57" fmla="*/ 1011 h 1219"/>
                <a:gd name="T58" fmla="*/ 1264 w 1602"/>
                <a:gd name="T59" fmla="*/ 1020 h 1219"/>
                <a:gd name="T60" fmla="*/ 1222 w 1602"/>
                <a:gd name="T61" fmla="*/ 1026 h 1219"/>
                <a:gd name="T62" fmla="*/ 1188 w 1602"/>
                <a:gd name="T63" fmla="*/ 1033 h 1219"/>
                <a:gd name="T64" fmla="*/ 1150 w 1602"/>
                <a:gd name="T65" fmla="*/ 1040 h 1219"/>
                <a:gd name="T66" fmla="*/ 1110 w 1602"/>
                <a:gd name="T67" fmla="*/ 1045 h 1219"/>
                <a:gd name="T68" fmla="*/ 1069 w 1602"/>
                <a:gd name="T69" fmla="*/ 1049 h 1219"/>
                <a:gd name="T70" fmla="*/ 1023 w 1602"/>
                <a:gd name="T71" fmla="*/ 1051 h 1219"/>
                <a:gd name="T72" fmla="*/ 979 w 1602"/>
                <a:gd name="T73" fmla="*/ 1054 h 1219"/>
                <a:gd name="T74" fmla="*/ 938 w 1602"/>
                <a:gd name="T75" fmla="*/ 1054 h 1219"/>
                <a:gd name="T76" fmla="*/ 892 w 1602"/>
                <a:gd name="T77" fmla="*/ 1054 h 1219"/>
                <a:gd name="T78" fmla="*/ 835 w 1602"/>
                <a:gd name="T79" fmla="*/ 1054 h 1219"/>
                <a:gd name="T80" fmla="*/ 784 w 1602"/>
                <a:gd name="T81" fmla="*/ 1053 h 1219"/>
                <a:gd name="T82" fmla="*/ 748 w 1602"/>
                <a:gd name="T83" fmla="*/ 1051 h 1219"/>
                <a:gd name="T84" fmla="*/ 708 w 1602"/>
                <a:gd name="T85" fmla="*/ 1049 h 1219"/>
                <a:gd name="T86" fmla="*/ 666 w 1602"/>
                <a:gd name="T87" fmla="*/ 1045 h 1219"/>
                <a:gd name="T88" fmla="*/ 619 w 1602"/>
                <a:gd name="T89" fmla="*/ 1038 h 1219"/>
                <a:gd name="T90" fmla="*/ 579 w 1602"/>
                <a:gd name="T91" fmla="*/ 1031 h 1219"/>
                <a:gd name="T92" fmla="*/ 539 w 1602"/>
                <a:gd name="T93" fmla="*/ 1026 h 1219"/>
                <a:gd name="T94" fmla="*/ 492 w 1602"/>
                <a:gd name="T95" fmla="*/ 1015 h 1219"/>
                <a:gd name="T96" fmla="*/ 456 w 1602"/>
                <a:gd name="T97" fmla="*/ 1006 h 1219"/>
                <a:gd name="T98" fmla="*/ 410 w 1602"/>
                <a:gd name="T99" fmla="*/ 997 h 1219"/>
                <a:gd name="T100" fmla="*/ 370 w 1602"/>
                <a:gd name="T101" fmla="*/ 986 h 1219"/>
                <a:gd name="T102" fmla="*/ 330 w 1602"/>
                <a:gd name="T103" fmla="*/ 975 h 1219"/>
                <a:gd name="T104" fmla="*/ 289 w 1602"/>
                <a:gd name="T105" fmla="*/ 961 h 1219"/>
                <a:gd name="T106" fmla="*/ 237 w 1602"/>
                <a:gd name="T107" fmla="*/ 943 h 1219"/>
                <a:gd name="T108" fmla="*/ 116 w 1602"/>
                <a:gd name="T109" fmla="*/ 1219 h 1219"/>
                <a:gd name="T110" fmla="*/ 0 w 1602"/>
                <a:gd name="T111" fmla="*/ 437 h 1219"/>
                <a:gd name="T112" fmla="*/ 642 w 1602"/>
                <a:gd name="T113" fmla="*/ 0 h 1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02"/>
                <a:gd name="T172" fmla="*/ 0 h 1219"/>
                <a:gd name="T173" fmla="*/ 1602 w 1602"/>
                <a:gd name="T174" fmla="*/ 1219 h 1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02" h="1219">
                  <a:moveTo>
                    <a:pt x="642" y="0"/>
                  </a:moveTo>
                  <a:lnTo>
                    <a:pt x="509" y="314"/>
                  </a:lnTo>
                  <a:lnTo>
                    <a:pt x="539" y="327"/>
                  </a:lnTo>
                  <a:lnTo>
                    <a:pt x="568" y="334"/>
                  </a:lnTo>
                  <a:lnTo>
                    <a:pt x="600" y="343"/>
                  </a:lnTo>
                  <a:lnTo>
                    <a:pt x="636" y="352"/>
                  </a:lnTo>
                  <a:lnTo>
                    <a:pt x="678" y="359"/>
                  </a:lnTo>
                  <a:lnTo>
                    <a:pt x="716" y="364"/>
                  </a:lnTo>
                  <a:lnTo>
                    <a:pt x="754" y="370"/>
                  </a:lnTo>
                  <a:lnTo>
                    <a:pt x="797" y="375"/>
                  </a:lnTo>
                  <a:lnTo>
                    <a:pt x="843" y="379"/>
                  </a:lnTo>
                  <a:lnTo>
                    <a:pt x="924" y="379"/>
                  </a:lnTo>
                  <a:lnTo>
                    <a:pt x="968" y="377"/>
                  </a:lnTo>
                  <a:lnTo>
                    <a:pt x="1006" y="374"/>
                  </a:lnTo>
                  <a:lnTo>
                    <a:pt x="1046" y="368"/>
                  </a:lnTo>
                  <a:lnTo>
                    <a:pt x="1088" y="361"/>
                  </a:lnTo>
                  <a:lnTo>
                    <a:pt x="1124" y="355"/>
                  </a:lnTo>
                  <a:lnTo>
                    <a:pt x="1169" y="345"/>
                  </a:lnTo>
                  <a:lnTo>
                    <a:pt x="1211" y="332"/>
                  </a:lnTo>
                  <a:lnTo>
                    <a:pt x="1602" y="921"/>
                  </a:lnTo>
                  <a:lnTo>
                    <a:pt x="1564" y="935"/>
                  </a:lnTo>
                  <a:lnTo>
                    <a:pt x="1528" y="948"/>
                  </a:lnTo>
                  <a:lnTo>
                    <a:pt x="1496" y="959"/>
                  </a:lnTo>
                  <a:lnTo>
                    <a:pt x="1462" y="970"/>
                  </a:lnTo>
                  <a:lnTo>
                    <a:pt x="1429" y="979"/>
                  </a:lnTo>
                  <a:lnTo>
                    <a:pt x="1395" y="989"/>
                  </a:lnTo>
                  <a:lnTo>
                    <a:pt x="1365" y="997"/>
                  </a:lnTo>
                  <a:lnTo>
                    <a:pt x="1332" y="1004"/>
                  </a:lnTo>
                  <a:lnTo>
                    <a:pt x="1300" y="1011"/>
                  </a:lnTo>
                  <a:lnTo>
                    <a:pt x="1264" y="1020"/>
                  </a:lnTo>
                  <a:lnTo>
                    <a:pt x="1222" y="1026"/>
                  </a:lnTo>
                  <a:lnTo>
                    <a:pt x="1188" y="1033"/>
                  </a:lnTo>
                  <a:lnTo>
                    <a:pt x="1150" y="1040"/>
                  </a:lnTo>
                  <a:lnTo>
                    <a:pt x="1110" y="1045"/>
                  </a:lnTo>
                  <a:lnTo>
                    <a:pt x="1069" y="1049"/>
                  </a:lnTo>
                  <a:lnTo>
                    <a:pt x="1023" y="1051"/>
                  </a:lnTo>
                  <a:lnTo>
                    <a:pt x="979" y="1054"/>
                  </a:lnTo>
                  <a:lnTo>
                    <a:pt x="938" y="1054"/>
                  </a:lnTo>
                  <a:lnTo>
                    <a:pt x="892" y="1054"/>
                  </a:lnTo>
                  <a:lnTo>
                    <a:pt x="835" y="1054"/>
                  </a:lnTo>
                  <a:lnTo>
                    <a:pt x="784" y="1053"/>
                  </a:lnTo>
                  <a:lnTo>
                    <a:pt x="748" y="1051"/>
                  </a:lnTo>
                  <a:lnTo>
                    <a:pt x="708" y="1049"/>
                  </a:lnTo>
                  <a:lnTo>
                    <a:pt x="666" y="1045"/>
                  </a:lnTo>
                  <a:lnTo>
                    <a:pt x="619" y="1038"/>
                  </a:lnTo>
                  <a:lnTo>
                    <a:pt x="579" y="1031"/>
                  </a:lnTo>
                  <a:lnTo>
                    <a:pt x="539" y="1026"/>
                  </a:lnTo>
                  <a:lnTo>
                    <a:pt x="492" y="1015"/>
                  </a:lnTo>
                  <a:lnTo>
                    <a:pt x="456" y="1006"/>
                  </a:lnTo>
                  <a:lnTo>
                    <a:pt x="410" y="997"/>
                  </a:lnTo>
                  <a:lnTo>
                    <a:pt x="370" y="986"/>
                  </a:lnTo>
                  <a:lnTo>
                    <a:pt x="330" y="975"/>
                  </a:lnTo>
                  <a:lnTo>
                    <a:pt x="289" y="961"/>
                  </a:lnTo>
                  <a:lnTo>
                    <a:pt x="237" y="943"/>
                  </a:lnTo>
                  <a:lnTo>
                    <a:pt x="116" y="1219"/>
                  </a:lnTo>
                  <a:lnTo>
                    <a:pt x="0" y="437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3770"/>
              </a:solidFill>
              <a:prstDash val="solid"/>
              <a:round/>
              <a:headEnd/>
              <a:tailEnd/>
            </a:ln>
          </p:spPr>
          <p:txBody>
            <a:bodyPr tIns="180000" anchor="ctr" anchorCtr="1"/>
            <a:lstStyle/>
            <a:p>
              <a:r>
                <a:rPr lang="en-US" b="1" dirty="0">
                  <a:solidFill>
                    <a:srgbClr val="003770"/>
                  </a:solidFill>
                </a:rPr>
                <a:t>5</a:t>
              </a: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53" y="2853"/>
              <a:ext cx="696" cy="662"/>
            </a:xfrm>
            <a:custGeom>
              <a:avLst/>
              <a:gdLst>
                <a:gd name="T0" fmla="*/ 1391 w 1391"/>
                <a:gd name="T1" fmla="*/ 291 h 1324"/>
                <a:gd name="T2" fmla="*/ 1374 w 1391"/>
                <a:gd name="T3" fmla="*/ 320 h 1324"/>
                <a:gd name="T4" fmla="*/ 1363 w 1391"/>
                <a:gd name="T5" fmla="*/ 343 h 1324"/>
                <a:gd name="T6" fmla="*/ 1347 w 1391"/>
                <a:gd name="T7" fmla="*/ 369 h 1324"/>
                <a:gd name="T8" fmla="*/ 1336 w 1391"/>
                <a:gd name="T9" fmla="*/ 392 h 1324"/>
                <a:gd name="T10" fmla="*/ 1321 w 1391"/>
                <a:gd name="T11" fmla="*/ 417 h 1324"/>
                <a:gd name="T12" fmla="*/ 1304 w 1391"/>
                <a:gd name="T13" fmla="*/ 443 h 1324"/>
                <a:gd name="T14" fmla="*/ 1289 w 1391"/>
                <a:gd name="T15" fmla="*/ 466 h 1324"/>
                <a:gd name="T16" fmla="*/ 1272 w 1391"/>
                <a:gd name="T17" fmla="*/ 491 h 1324"/>
                <a:gd name="T18" fmla="*/ 1251 w 1391"/>
                <a:gd name="T19" fmla="*/ 519 h 1324"/>
                <a:gd name="T20" fmla="*/ 1230 w 1391"/>
                <a:gd name="T21" fmla="*/ 547 h 1324"/>
                <a:gd name="T22" fmla="*/ 1213 w 1391"/>
                <a:gd name="T23" fmla="*/ 571 h 1324"/>
                <a:gd name="T24" fmla="*/ 1192 w 1391"/>
                <a:gd name="T25" fmla="*/ 594 h 1324"/>
                <a:gd name="T26" fmla="*/ 1169 w 1391"/>
                <a:gd name="T27" fmla="*/ 623 h 1324"/>
                <a:gd name="T28" fmla="*/ 1146 w 1391"/>
                <a:gd name="T29" fmla="*/ 652 h 1324"/>
                <a:gd name="T30" fmla="*/ 1124 w 1391"/>
                <a:gd name="T31" fmla="*/ 678 h 1324"/>
                <a:gd name="T32" fmla="*/ 1099 w 1391"/>
                <a:gd name="T33" fmla="*/ 705 h 1324"/>
                <a:gd name="T34" fmla="*/ 1078 w 1391"/>
                <a:gd name="T35" fmla="*/ 726 h 1324"/>
                <a:gd name="T36" fmla="*/ 1048 w 1391"/>
                <a:gd name="T37" fmla="*/ 757 h 1324"/>
                <a:gd name="T38" fmla="*/ 1023 w 1391"/>
                <a:gd name="T39" fmla="*/ 782 h 1324"/>
                <a:gd name="T40" fmla="*/ 998 w 1391"/>
                <a:gd name="T41" fmla="*/ 804 h 1324"/>
                <a:gd name="T42" fmla="*/ 970 w 1391"/>
                <a:gd name="T43" fmla="*/ 829 h 1324"/>
                <a:gd name="T44" fmla="*/ 949 w 1391"/>
                <a:gd name="T45" fmla="*/ 847 h 1324"/>
                <a:gd name="T46" fmla="*/ 922 w 1391"/>
                <a:gd name="T47" fmla="*/ 869 h 1324"/>
                <a:gd name="T48" fmla="*/ 896 w 1391"/>
                <a:gd name="T49" fmla="*/ 891 h 1324"/>
                <a:gd name="T50" fmla="*/ 865 w 1391"/>
                <a:gd name="T51" fmla="*/ 914 h 1324"/>
                <a:gd name="T52" fmla="*/ 839 w 1391"/>
                <a:gd name="T53" fmla="*/ 934 h 1324"/>
                <a:gd name="T54" fmla="*/ 808 w 1391"/>
                <a:gd name="T55" fmla="*/ 956 h 1324"/>
                <a:gd name="T56" fmla="*/ 771 w 1391"/>
                <a:gd name="T57" fmla="*/ 981 h 1324"/>
                <a:gd name="T58" fmla="*/ 738 w 1391"/>
                <a:gd name="T59" fmla="*/ 1003 h 1324"/>
                <a:gd name="T60" fmla="*/ 704 w 1391"/>
                <a:gd name="T61" fmla="*/ 1026 h 1324"/>
                <a:gd name="T62" fmla="*/ 668 w 1391"/>
                <a:gd name="T63" fmla="*/ 1050 h 1324"/>
                <a:gd name="T64" fmla="*/ 630 w 1391"/>
                <a:gd name="T65" fmla="*/ 1070 h 1324"/>
                <a:gd name="T66" fmla="*/ 822 w 1391"/>
                <a:gd name="T67" fmla="*/ 1324 h 1324"/>
                <a:gd name="T68" fmla="*/ 57 w 1391"/>
                <a:gd name="T69" fmla="*/ 997 h 1324"/>
                <a:gd name="T70" fmla="*/ 0 w 1391"/>
                <a:gd name="T71" fmla="*/ 351 h 1324"/>
                <a:gd name="T72" fmla="*/ 159 w 1391"/>
                <a:gd name="T73" fmla="*/ 533 h 1324"/>
                <a:gd name="T74" fmla="*/ 195 w 1391"/>
                <a:gd name="T75" fmla="*/ 517 h 1324"/>
                <a:gd name="T76" fmla="*/ 231 w 1391"/>
                <a:gd name="T77" fmla="*/ 499 h 1324"/>
                <a:gd name="T78" fmla="*/ 279 w 1391"/>
                <a:gd name="T79" fmla="*/ 477 h 1324"/>
                <a:gd name="T80" fmla="*/ 324 w 1391"/>
                <a:gd name="T81" fmla="*/ 452 h 1324"/>
                <a:gd name="T82" fmla="*/ 372 w 1391"/>
                <a:gd name="T83" fmla="*/ 421 h 1324"/>
                <a:gd name="T84" fmla="*/ 412 w 1391"/>
                <a:gd name="T85" fmla="*/ 394 h 1324"/>
                <a:gd name="T86" fmla="*/ 450 w 1391"/>
                <a:gd name="T87" fmla="*/ 363 h 1324"/>
                <a:gd name="T88" fmla="*/ 488 w 1391"/>
                <a:gd name="T89" fmla="*/ 333 h 1324"/>
                <a:gd name="T90" fmla="*/ 518 w 1391"/>
                <a:gd name="T91" fmla="*/ 304 h 1324"/>
                <a:gd name="T92" fmla="*/ 550 w 1391"/>
                <a:gd name="T93" fmla="*/ 271 h 1324"/>
                <a:gd name="T94" fmla="*/ 585 w 1391"/>
                <a:gd name="T95" fmla="*/ 235 h 1324"/>
                <a:gd name="T96" fmla="*/ 613 w 1391"/>
                <a:gd name="T97" fmla="*/ 202 h 1324"/>
                <a:gd name="T98" fmla="*/ 641 w 1391"/>
                <a:gd name="T99" fmla="*/ 168 h 1324"/>
                <a:gd name="T100" fmla="*/ 666 w 1391"/>
                <a:gd name="T101" fmla="*/ 137 h 1324"/>
                <a:gd name="T102" fmla="*/ 693 w 1391"/>
                <a:gd name="T103" fmla="*/ 96 h 1324"/>
                <a:gd name="T104" fmla="*/ 717 w 1391"/>
                <a:gd name="T105" fmla="*/ 58 h 1324"/>
                <a:gd name="T106" fmla="*/ 731 w 1391"/>
                <a:gd name="T107" fmla="*/ 29 h 1324"/>
                <a:gd name="T108" fmla="*/ 744 w 1391"/>
                <a:gd name="T109" fmla="*/ 0 h 1324"/>
                <a:gd name="T110" fmla="*/ 1391 w 1391"/>
                <a:gd name="T111" fmla="*/ 291 h 1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91"/>
                <a:gd name="T169" fmla="*/ 0 h 1324"/>
                <a:gd name="T170" fmla="*/ 1391 w 1391"/>
                <a:gd name="T171" fmla="*/ 1324 h 1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91" h="1324">
                  <a:moveTo>
                    <a:pt x="1391" y="291"/>
                  </a:moveTo>
                  <a:lnTo>
                    <a:pt x="1374" y="320"/>
                  </a:lnTo>
                  <a:lnTo>
                    <a:pt x="1363" y="343"/>
                  </a:lnTo>
                  <a:lnTo>
                    <a:pt x="1347" y="369"/>
                  </a:lnTo>
                  <a:lnTo>
                    <a:pt x="1336" y="392"/>
                  </a:lnTo>
                  <a:lnTo>
                    <a:pt x="1321" y="417"/>
                  </a:lnTo>
                  <a:lnTo>
                    <a:pt x="1304" y="443"/>
                  </a:lnTo>
                  <a:lnTo>
                    <a:pt x="1289" y="466"/>
                  </a:lnTo>
                  <a:lnTo>
                    <a:pt x="1272" y="491"/>
                  </a:lnTo>
                  <a:lnTo>
                    <a:pt x="1251" y="519"/>
                  </a:lnTo>
                  <a:lnTo>
                    <a:pt x="1230" y="547"/>
                  </a:lnTo>
                  <a:lnTo>
                    <a:pt x="1213" y="571"/>
                  </a:lnTo>
                  <a:lnTo>
                    <a:pt x="1192" y="594"/>
                  </a:lnTo>
                  <a:lnTo>
                    <a:pt x="1169" y="623"/>
                  </a:lnTo>
                  <a:lnTo>
                    <a:pt x="1146" y="652"/>
                  </a:lnTo>
                  <a:lnTo>
                    <a:pt x="1124" y="678"/>
                  </a:lnTo>
                  <a:lnTo>
                    <a:pt x="1099" y="705"/>
                  </a:lnTo>
                  <a:lnTo>
                    <a:pt x="1078" y="726"/>
                  </a:lnTo>
                  <a:lnTo>
                    <a:pt x="1048" y="757"/>
                  </a:lnTo>
                  <a:lnTo>
                    <a:pt x="1023" y="782"/>
                  </a:lnTo>
                  <a:lnTo>
                    <a:pt x="998" y="804"/>
                  </a:lnTo>
                  <a:lnTo>
                    <a:pt x="970" y="829"/>
                  </a:lnTo>
                  <a:lnTo>
                    <a:pt x="949" y="847"/>
                  </a:lnTo>
                  <a:lnTo>
                    <a:pt x="922" y="869"/>
                  </a:lnTo>
                  <a:lnTo>
                    <a:pt x="896" y="891"/>
                  </a:lnTo>
                  <a:lnTo>
                    <a:pt x="865" y="914"/>
                  </a:lnTo>
                  <a:lnTo>
                    <a:pt x="839" y="934"/>
                  </a:lnTo>
                  <a:lnTo>
                    <a:pt x="808" y="956"/>
                  </a:lnTo>
                  <a:lnTo>
                    <a:pt x="771" y="981"/>
                  </a:lnTo>
                  <a:lnTo>
                    <a:pt x="738" y="1003"/>
                  </a:lnTo>
                  <a:lnTo>
                    <a:pt x="704" y="1026"/>
                  </a:lnTo>
                  <a:lnTo>
                    <a:pt x="668" y="1050"/>
                  </a:lnTo>
                  <a:lnTo>
                    <a:pt x="630" y="1070"/>
                  </a:lnTo>
                  <a:lnTo>
                    <a:pt x="822" y="1324"/>
                  </a:lnTo>
                  <a:lnTo>
                    <a:pt x="57" y="997"/>
                  </a:lnTo>
                  <a:lnTo>
                    <a:pt x="0" y="351"/>
                  </a:lnTo>
                  <a:lnTo>
                    <a:pt x="159" y="533"/>
                  </a:lnTo>
                  <a:lnTo>
                    <a:pt x="195" y="517"/>
                  </a:lnTo>
                  <a:lnTo>
                    <a:pt x="231" y="499"/>
                  </a:lnTo>
                  <a:lnTo>
                    <a:pt x="279" y="477"/>
                  </a:lnTo>
                  <a:lnTo>
                    <a:pt x="324" y="452"/>
                  </a:lnTo>
                  <a:lnTo>
                    <a:pt x="372" y="421"/>
                  </a:lnTo>
                  <a:lnTo>
                    <a:pt x="412" y="394"/>
                  </a:lnTo>
                  <a:lnTo>
                    <a:pt x="450" y="363"/>
                  </a:lnTo>
                  <a:lnTo>
                    <a:pt x="488" y="333"/>
                  </a:lnTo>
                  <a:lnTo>
                    <a:pt x="518" y="304"/>
                  </a:lnTo>
                  <a:lnTo>
                    <a:pt x="550" y="271"/>
                  </a:lnTo>
                  <a:lnTo>
                    <a:pt x="585" y="235"/>
                  </a:lnTo>
                  <a:lnTo>
                    <a:pt x="613" y="202"/>
                  </a:lnTo>
                  <a:lnTo>
                    <a:pt x="641" y="168"/>
                  </a:lnTo>
                  <a:lnTo>
                    <a:pt x="666" y="137"/>
                  </a:lnTo>
                  <a:lnTo>
                    <a:pt x="693" y="96"/>
                  </a:lnTo>
                  <a:lnTo>
                    <a:pt x="717" y="58"/>
                  </a:lnTo>
                  <a:lnTo>
                    <a:pt x="731" y="29"/>
                  </a:lnTo>
                  <a:lnTo>
                    <a:pt x="744" y="0"/>
                  </a:lnTo>
                  <a:lnTo>
                    <a:pt x="1391" y="29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3770"/>
              </a:solidFill>
              <a:prstDash val="solid"/>
              <a:round/>
              <a:headEnd/>
              <a:tailEnd/>
            </a:ln>
          </p:spPr>
          <p:txBody>
            <a:bodyPr rIns="252000" anchor="ctr" anchorCtr="1"/>
            <a:lstStyle/>
            <a:p>
              <a:r>
                <a:rPr lang="en-US" b="1" dirty="0">
                  <a:solidFill>
                    <a:srgbClr val="003770"/>
                  </a:solidFill>
                </a:rPr>
                <a:t>4</a:t>
              </a: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245" y="2262"/>
              <a:ext cx="642" cy="770"/>
            </a:xfrm>
            <a:custGeom>
              <a:avLst/>
              <a:gdLst>
                <a:gd name="T0" fmla="*/ 0 w 1283"/>
                <a:gd name="T1" fmla="*/ 979 h 1541"/>
                <a:gd name="T2" fmla="*/ 319 w 1283"/>
                <a:gd name="T3" fmla="*/ 1093 h 1541"/>
                <a:gd name="T4" fmla="*/ 336 w 1283"/>
                <a:gd name="T5" fmla="*/ 1055 h 1541"/>
                <a:gd name="T6" fmla="*/ 349 w 1283"/>
                <a:gd name="T7" fmla="*/ 1019 h 1541"/>
                <a:gd name="T8" fmla="*/ 359 w 1283"/>
                <a:gd name="T9" fmla="*/ 984 h 1541"/>
                <a:gd name="T10" fmla="*/ 368 w 1283"/>
                <a:gd name="T11" fmla="*/ 954 h 1541"/>
                <a:gd name="T12" fmla="*/ 378 w 1283"/>
                <a:gd name="T13" fmla="*/ 919 h 1541"/>
                <a:gd name="T14" fmla="*/ 385 w 1283"/>
                <a:gd name="T15" fmla="*/ 880 h 1541"/>
                <a:gd name="T16" fmla="*/ 391 w 1283"/>
                <a:gd name="T17" fmla="*/ 844 h 1541"/>
                <a:gd name="T18" fmla="*/ 397 w 1283"/>
                <a:gd name="T19" fmla="*/ 807 h 1541"/>
                <a:gd name="T20" fmla="*/ 402 w 1283"/>
                <a:gd name="T21" fmla="*/ 766 h 1541"/>
                <a:gd name="T22" fmla="*/ 404 w 1283"/>
                <a:gd name="T23" fmla="*/ 723 h 1541"/>
                <a:gd name="T24" fmla="*/ 404 w 1283"/>
                <a:gd name="T25" fmla="*/ 645 h 1541"/>
                <a:gd name="T26" fmla="*/ 402 w 1283"/>
                <a:gd name="T27" fmla="*/ 603 h 1541"/>
                <a:gd name="T28" fmla="*/ 400 w 1283"/>
                <a:gd name="T29" fmla="*/ 567 h 1541"/>
                <a:gd name="T30" fmla="*/ 395 w 1283"/>
                <a:gd name="T31" fmla="*/ 529 h 1541"/>
                <a:gd name="T32" fmla="*/ 387 w 1283"/>
                <a:gd name="T33" fmla="*/ 490 h 1541"/>
                <a:gd name="T34" fmla="*/ 380 w 1283"/>
                <a:gd name="T35" fmla="*/ 455 h 1541"/>
                <a:gd name="T36" fmla="*/ 370 w 1283"/>
                <a:gd name="T37" fmla="*/ 412 h 1541"/>
                <a:gd name="T38" fmla="*/ 357 w 1283"/>
                <a:gd name="T39" fmla="*/ 370 h 1541"/>
                <a:gd name="T40" fmla="*/ 975 w 1283"/>
                <a:gd name="T41" fmla="*/ 0 h 1541"/>
                <a:gd name="T42" fmla="*/ 991 w 1283"/>
                <a:gd name="T43" fmla="*/ 36 h 1541"/>
                <a:gd name="T44" fmla="*/ 1004 w 1283"/>
                <a:gd name="T45" fmla="*/ 70 h 1541"/>
                <a:gd name="T46" fmla="*/ 1015 w 1283"/>
                <a:gd name="T47" fmla="*/ 101 h 1541"/>
                <a:gd name="T48" fmla="*/ 1027 w 1283"/>
                <a:gd name="T49" fmla="*/ 134 h 1541"/>
                <a:gd name="T50" fmla="*/ 1036 w 1283"/>
                <a:gd name="T51" fmla="*/ 164 h 1541"/>
                <a:gd name="T52" fmla="*/ 1048 w 1283"/>
                <a:gd name="T53" fmla="*/ 197 h 1541"/>
                <a:gd name="T54" fmla="*/ 1055 w 1283"/>
                <a:gd name="T55" fmla="*/ 226 h 1541"/>
                <a:gd name="T56" fmla="*/ 1063 w 1283"/>
                <a:gd name="T57" fmla="*/ 257 h 1541"/>
                <a:gd name="T58" fmla="*/ 1070 w 1283"/>
                <a:gd name="T59" fmla="*/ 287 h 1541"/>
                <a:gd name="T60" fmla="*/ 1080 w 1283"/>
                <a:gd name="T61" fmla="*/ 322 h 1541"/>
                <a:gd name="T62" fmla="*/ 1086 w 1283"/>
                <a:gd name="T63" fmla="*/ 361 h 1541"/>
                <a:gd name="T64" fmla="*/ 1093 w 1283"/>
                <a:gd name="T65" fmla="*/ 394 h 1541"/>
                <a:gd name="T66" fmla="*/ 1101 w 1283"/>
                <a:gd name="T67" fmla="*/ 430 h 1541"/>
                <a:gd name="T68" fmla="*/ 1106 w 1283"/>
                <a:gd name="T69" fmla="*/ 468 h 1541"/>
                <a:gd name="T70" fmla="*/ 1108 w 1283"/>
                <a:gd name="T71" fmla="*/ 508 h 1541"/>
                <a:gd name="T72" fmla="*/ 1112 w 1283"/>
                <a:gd name="T73" fmla="*/ 551 h 1541"/>
                <a:gd name="T74" fmla="*/ 1116 w 1283"/>
                <a:gd name="T75" fmla="*/ 592 h 1541"/>
                <a:gd name="T76" fmla="*/ 1116 w 1283"/>
                <a:gd name="T77" fmla="*/ 632 h 1541"/>
                <a:gd name="T78" fmla="*/ 1116 w 1283"/>
                <a:gd name="T79" fmla="*/ 676 h 1541"/>
                <a:gd name="T80" fmla="*/ 1116 w 1283"/>
                <a:gd name="T81" fmla="*/ 730 h 1541"/>
                <a:gd name="T82" fmla="*/ 1114 w 1283"/>
                <a:gd name="T83" fmla="*/ 779 h 1541"/>
                <a:gd name="T84" fmla="*/ 1112 w 1283"/>
                <a:gd name="T85" fmla="*/ 813 h 1541"/>
                <a:gd name="T86" fmla="*/ 1108 w 1283"/>
                <a:gd name="T87" fmla="*/ 851 h 1541"/>
                <a:gd name="T88" fmla="*/ 1106 w 1283"/>
                <a:gd name="T89" fmla="*/ 891 h 1541"/>
                <a:gd name="T90" fmla="*/ 1099 w 1283"/>
                <a:gd name="T91" fmla="*/ 936 h 1541"/>
                <a:gd name="T92" fmla="*/ 1091 w 1283"/>
                <a:gd name="T93" fmla="*/ 974 h 1541"/>
                <a:gd name="T94" fmla="*/ 1084 w 1283"/>
                <a:gd name="T95" fmla="*/ 1012 h 1541"/>
                <a:gd name="T96" fmla="*/ 1074 w 1283"/>
                <a:gd name="T97" fmla="*/ 1057 h 1541"/>
                <a:gd name="T98" fmla="*/ 1065 w 1283"/>
                <a:gd name="T99" fmla="*/ 1091 h 1541"/>
                <a:gd name="T100" fmla="*/ 1055 w 1283"/>
                <a:gd name="T101" fmla="*/ 1134 h 1541"/>
                <a:gd name="T102" fmla="*/ 1044 w 1283"/>
                <a:gd name="T103" fmla="*/ 1172 h 1541"/>
                <a:gd name="T104" fmla="*/ 1031 w 1283"/>
                <a:gd name="T105" fmla="*/ 1210 h 1541"/>
                <a:gd name="T106" fmla="*/ 1017 w 1283"/>
                <a:gd name="T107" fmla="*/ 1250 h 1541"/>
                <a:gd name="T108" fmla="*/ 1000 w 1283"/>
                <a:gd name="T109" fmla="*/ 1299 h 1541"/>
                <a:gd name="T110" fmla="*/ 981 w 1283"/>
                <a:gd name="T111" fmla="*/ 1348 h 1541"/>
                <a:gd name="T112" fmla="*/ 1283 w 1283"/>
                <a:gd name="T113" fmla="*/ 1465 h 1541"/>
                <a:gd name="T114" fmla="*/ 526 w 1283"/>
                <a:gd name="T115" fmla="*/ 1541 h 1541"/>
                <a:gd name="T116" fmla="*/ 0 w 1283"/>
                <a:gd name="T117" fmla="*/ 979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3"/>
                <a:gd name="T178" fmla="*/ 0 h 1541"/>
                <a:gd name="T179" fmla="*/ 1283 w 1283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3" h="1541">
                  <a:moveTo>
                    <a:pt x="0" y="979"/>
                  </a:moveTo>
                  <a:lnTo>
                    <a:pt x="319" y="1093"/>
                  </a:lnTo>
                  <a:lnTo>
                    <a:pt x="336" y="1055"/>
                  </a:lnTo>
                  <a:lnTo>
                    <a:pt x="349" y="1019"/>
                  </a:lnTo>
                  <a:lnTo>
                    <a:pt x="359" y="984"/>
                  </a:lnTo>
                  <a:lnTo>
                    <a:pt x="368" y="954"/>
                  </a:lnTo>
                  <a:lnTo>
                    <a:pt x="378" y="919"/>
                  </a:lnTo>
                  <a:lnTo>
                    <a:pt x="385" y="880"/>
                  </a:lnTo>
                  <a:lnTo>
                    <a:pt x="391" y="844"/>
                  </a:lnTo>
                  <a:lnTo>
                    <a:pt x="397" y="807"/>
                  </a:lnTo>
                  <a:lnTo>
                    <a:pt x="402" y="766"/>
                  </a:lnTo>
                  <a:lnTo>
                    <a:pt x="404" y="723"/>
                  </a:lnTo>
                  <a:lnTo>
                    <a:pt x="404" y="645"/>
                  </a:lnTo>
                  <a:lnTo>
                    <a:pt x="402" y="603"/>
                  </a:lnTo>
                  <a:lnTo>
                    <a:pt x="400" y="567"/>
                  </a:lnTo>
                  <a:lnTo>
                    <a:pt x="395" y="529"/>
                  </a:lnTo>
                  <a:lnTo>
                    <a:pt x="387" y="490"/>
                  </a:lnTo>
                  <a:lnTo>
                    <a:pt x="380" y="455"/>
                  </a:lnTo>
                  <a:lnTo>
                    <a:pt x="370" y="412"/>
                  </a:lnTo>
                  <a:lnTo>
                    <a:pt x="357" y="370"/>
                  </a:lnTo>
                  <a:lnTo>
                    <a:pt x="975" y="0"/>
                  </a:lnTo>
                  <a:lnTo>
                    <a:pt x="991" y="36"/>
                  </a:lnTo>
                  <a:lnTo>
                    <a:pt x="1004" y="70"/>
                  </a:lnTo>
                  <a:lnTo>
                    <a:pt x="1015" y="101"/>
                  </a:lnTo>
                  <a:lnTo>
                    <a:pt x="1027" y="134"/>
                  </a:lnTo>
                  <a:lnTo>
                    <a:pt x="1036" y="164"/>
                  </a:lnTo>
                  <a:lnTo>
                    <a:pt x="1048" y="197"/>
                  </a:lnTo>
                  <a:lnTo>
                    <a:pt x="1055" y="226"/>
                  </a:lnTo>
                  <a:lnTo>
                    <a:pt x="1063" y="257"/>
                  </a:lnTo>
                  <a:lnTo>
                    <a:pt x="1070" y="287"/>
                  </a:lnTo>
                  <a:lnTo>
                    <a:pt x="1080" y="322"/>
                  </a:lnTo>
                  <a:lnTo>
                    <a:pt x="1086" y="361"/>
                  </a:lnTo>
                  <a:lnTo>
                    <a:pt x="1093" y="394"/>
                  </a:lnTo>
                  <a:lnTo>
                    <a:pt x="1101" y="430"/>
                  </a:lnTo>
                  <a:lnTo>
                    <a:pt x="1106" y="468"/>
                  </a:lnTo>
                  <a:lnTo>
                    <a:pt x="1108" y="508"/>
                  </a:lnTo>
                  <a:lnTo>
                    <a:pt x="1112" y="551"/>
                  </a:lnTo>
                  <a:lnTo>
                    <a:pt x="1116" y="592"/>
                  </a:lnTo>
                  <a:lnTo>
                    <a:pt x="1116" y="632"/>
                  </a:lnTo>
                  <a:lnTo>
                    <a:pt x="1116" y="676"/>
                  </a:lnTo>
                  <a:lnTo>
                    <a:pt x="1116" y="730"/>
                  </a:lnTo>
                  <a:lnTo>
                    <a:pt x="1114" y="779"/>
                  </a:lnTo>
                  <a:lnTo>
                    <a:pt x="1112" y="813"/>
                  </a:lnTo>
                  <a:lnTo>
                    <a:pt x="1108" y="851"/>
                  </a:lnTo>
                  <a:lnTo>
                    <a:pt x="1106" y="891"/>
                  </a:lnTo>
                  <a:lnTo>
                    <a:pt x="1099" y="936"/>
                  </a:lnTo>
                  <a:lnTo>
                    <a:pt x="1091" y="974"/>
                  </a:lnTo>
                  <a:lnTo>
                    <a:pt x="1084" y="1012"/>
                  </a:lnTo>
                  <a:lnTo>
                    <a:pt x="1074" y="1057"/>
                  </a:lnTo>
                  <a:lnTo>
                    <a:pt x="1065" y="1091"/>
                  </a:lnTo>
                  <a:lnTo>
                    <a:pt x="1055" y="1134"/>
                  </a:lnTo>
                  <a:lnTo>
                    <a:pt x="1044" y="1172"/>
                  </a:lnTo>
                  <a:lnTo>
                    <a:pt x="1031" y="1210"/>
                  </a:lnTo>
                  <a:lnTo>
                    <a:pt x="1017" y="1250"/>
                  </a:lnTo>
                  <a:lnTo>
                    <a:pt x="1000" y="1299"/>
                  </a:lnTo>
                  <a:lnTo>
                    <a:pt x="981" y="1348"/>
                  </a:lnTo>
                  <a:lnTo>
                    <a:pt x="1283" y="1465"/>
                  </a:lnTo>
                  <a:lnTo>
                    <a:pt x="526" y="1541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3770"/>
              </a:solidFill>
              <a:prstDash val="solid"/>
              <a:round/>
              <a:headEnd/>
              <a:tailEnd/>
            </a:ln>
          </p:spPr>
          <p:txBody>
            <a:bodyPr lIns="216000" bIns="0" anchor="ctr" anchorCtr="1"/>
            <a:lstStyle/>
            <a:p>
              <a:r>
                <a:rPr lang="en-US" b="1" dirty="0">
                  <a:solidFill>
                    <a:srgbClr val="003770"/>
                  </a:solidFill>
                </a:rPr>
                <a:t>3</a:t>
              </a: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101" y="1814"/>
              <a:ext cx="750" cy="681"/>
            </a:xfrm>
            <a:custGeom>
              <a:avLst/>
              <a:gdLst>
                <a:gd name="T0" fmla="*/ 305 w 1501"/>
                <a:gd name="T1" fmla="*/ 0 h 1360"/>
                <a:gd name="T2" fmla="*/ 336 w 1501"/>
                <a:gd name="T3" fmla="*/ 14 h 1360"/>
                <a:gd name="T4" fmla="*/ 360 w 1501"/>
                <a:gd name="T5" fmla="*/ 27 h 1360"/>
                <a:gd name="T6" fmla="*/ 387 w 1501"/>
                <a:gd name="T7" fmla="*/ 40 h 1360"/>
                <a:gd name="T8" fmla="*/ 411 w 1501"/>
                <a:gd name="T9" fmla="*/ 52 h 1360"/>
                <a:gd name="T10" fmla="*/ 438 w 1501"/>
                <a:gd name="T11" fmla="*/ 67 h 1360"/>
                <a:gd name="T12" fmla="*/ 463 w 1501"/>
                <a:gd name="T13" fmla="*/ 83 h 1360"/>
                <a:gd name="T14" fmla="*/ 487 w 1501"/>
                <a:gd name="T15" fmla="*/ 97 h 1360"/>
                <a:gd name="T16" fmla="*/ 512 w 1501"/>
                <a:gd name="T17" fmla="*/ 112 h 1360"/>
                <a:gd name="T18" fmla="*/ 542 w 1501"/>
                <a:gd name="T19" fmla="*/ 132 h 1360"/>
                <a:gd name="T20" fmla="*/ 575 w 1501"/>
                <a:gd name="T21" fmla="*/ 153 h 1360"/>
                <a:gd name="T22" fmla="*/ 599 w 1501"/>
                <a:gd name="T23" fmla="*/ 170 h 1360"/>
                <a:gd name="T24" fmla="*/ 624 w 1501"/>
                <a:gd name="T25" fmla="*/ 190 h 1360"/>
                <a:gd name="T26" fmla="*/ 654 w 1501"/>
                <a:gd name="T27" fmla="*/ 209 h 1360"/>
                <a:gd name="T28" fmla="*/ 685 w 1501"/>
                <a:gd name="T29" fmla="*/ 231 h 1360"/>
                <a:gd name="T30" fmla="*/ 711 w 1501"/>
                <a:gd name="T31" fmla="*/ 253 h 1360"/>
                <a:gd name="T32" fmla="*/ 738 w 1501"/>
                <a:gd name="T33" fmla="*/ 276 h 1360"/>
                <a:gd name="T34" fmla="*/ 763 w 1501"/>
                <a:gd name="T35" fmla="*/ 298 h 1360"/>
                <a:gd name="T36" fmla="*/ 793 w 1501"/>
                <a:gd name="T37" fmla="*/ 325 h 1360"/>
                <a:gd name="T38" fmla="*/ 820 w 1501"/>
                <a:gd name="T39" fmla="*/ 349 h 1360"/>
                <a:gd name="T40" fmla="*/ 842 w 1501"/>
                <a:gd name="T41" fmla="*/ 372 h 1360"/>
                <a:gd name="T42" fmla="*/ 869 w 1501"/>
                <a:gd name="T43" fmla="*/ 399 h 1360"/>
                <a:gd name="T44" fmla="*/ 890 w 1501"/>
                <a:gd name="T45" fmla="*/ 419 h 1360"/>
                <a:gd name="T46" fmla="*/ 912 w 1501"/>
                <a:gd name="T47" fmla="*/ 444 h 1360"/>
                <a:gd name="T48" fmla="*/ 935 w 1501"/>
                <a:gd name="T49" fmla="*/ 470 h 1360"/>
                <a:gd name="T50" fmla="*/ 960 w 1501"/>
                <a:gd name="T51" fmla="*/ 500 h 1360"/>
                <a:gd name="T52" fmla="*/ 981 w 1501"/>
                <a:gd name="T53" fmla="*/ 526 h 1360"/>
                <a:gd name="T54" fmla="*/ 1004 w 1501"/>
                <a:gd name="T55" fmla="*/ 554 h 1360"/>
                <a:gd name="T56" fmla="*/ 1030 w 1501"/>
                <a:gd name="T57" fmla="*/ 589 h 1360"/>
                <a:gd name="T58" fmla="*/ 1053 w 1501"/>
                <a:gd name="T59" fmla="*/ 619 h 1360"/>
                <a:gd name="T60" fmla="*/ 1078 w 1501"/>
                <a:gd name="T61" fmla="*/ 654 h 1360"/>
                <a:gd name="T62" fmla="*/ 1100 w 1501"/>
                <a:gd name="T63" fmla="*/ 688 h 1360"/>
                <a:gd name="T64" fmla="*/ 1121 w 1501"/>
                <a:gd name="T65" fmla="*/ 724 h 1360"/>
                <a:gd name="T66" fmla="*/ 1144 w 1501"/>
                <a:gd name="T67" fmla="*/ 762 h 1360"/>
                <a:gd name="T68" fmla="*/ 1161 w 1501"/>
                <a:gd name="T69" fmla="*/ 795 h 1360"/>
                <a:gd name="T70" fmla="*/ 1178 w 1501"/>
                <a:gd name="T71" fmla="*/ 825 h 1360"/>
                <a:gd name="T72" fmla="*/ 1193 w 1501"/>
                <a:gd name="T73" fmla="*/ 862 h 1360"/>
                <a:gd name="T74" fmla="*/ 1203 w 1501"/>
                <a:gd name="T75" fmla="*/ 887 h 1360"/>
                <a:gd name="T76" fmla="*/ 1501 w 1501"/>
                <a:gd name="T77" fmla="*/ 775 h 1360"/>
                <a:gd name="T78" fmla="*/ 1038 w 1501"/>
                <a:gd name="T79" fmla="*/ 1360 h 1360"/>
                <a:gd name="T80" fmla="*/ 218 w 1501"/>
                <a:gd name="T81" fmla="*/ 1264 h 1360"/>
                <a:gd name="T82" fmla="*/ 542 w 1501"/>
                <a:gd name="T83" fmla="*/ 1140 h 1360"/>
                <a:gd name="T84" fmla="*/ 522 w 1501"/>
                <a:gd name="T85" fmla="*/ 1098 h 1360"/>
                <a:gd name="T86" fmla="*/ 501 w 1501"/>
                <a:gd name="T87" fmla="*/ 1058 h 1360"/>
                <a:gd name="T88" fmla="*/ 472 w 1501"/>
                <a:gd name="T89" fmla="*/ 1015 h 1360"/>
                <a:gd name="T90" fmla="*/ 440 w 1501"/>
                <a:gd name="T91" fmla="*/ 970 h 1360"/>
                <a:gd name="T92" fmla="*/ 411 w 1501"/>
                <a:gd name="T93" fmla="*/ 932 h 1360"/>
                <a:gd name="T94" fmla="*/ 381 w 1501"/>
                <a:gd name="T95" fmla="*/ 896 h 1360"/>
                <a:gd name="T96" fmla="*/ 349 w 1501"/>
                <a:gd name="T97" fmla="*/ 860 h 1360"/>
                <a:gd name="T98" fmla="*/ 317 w 1501"/>
                <a:gd name="T99" fmla="*/ 829 h 1360"/>
                <a:gd name="T100" fmla="*/ 284 w 1501"/>
                <a:gd name="T101" fmla="*/ 800 h 1360"/>
                <a:gd name="T102" fmla="*/ 246 w 1501"/>
                <a:gd name="T103" fmla="*/ 768 h 1360"/>
                <a:gd name="T104" fmla="*/ 210 w 1501"/>
                <a:gd name="T105" fmla="*/ 740 h 1360"/>
                <a:gd name="T106" fmla="*/ 176 w 1501"/>
                <a:gd name="T107" fmla="*/ 713 h 1360"/>
                <a:gd name="T108" fmla="*/ 142 w 1501"/>
                <a:gd name="T109" fmla="*/ 690 h 1360"/>
                <a:gd name="T110" fmla="*/ 100 w 1501"/>
                <a:gd name="T111" fmla="*/ 665 h 1360"/>
                <a:gd name="T112" fmla="*/ 58 w 1501"/>
                <a:gd name="T113" fmla="*/ 641 h 1360"/>
                <a:gd name="T114" fmla="*/ 30 w 1501"/>
                <a:gd name="T115" fmla="*/ 628 h 1360"/>
                <a:gd name="T116" fmla="*/ 0 w 1501"/>
                <a:gd name="T117" fmla="*/ 612 h 1360"/>
                <a:gd name="T118" fmla="*/ 305 w 1501"/>
                <a:gd name="T119" fmla="*/ 0 h 13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1"/>
                <a:gd name="T181" fmla="*/ 0 h 1360"/>
                <a:gd name="T182" fmla="*/ 1501 w 1501"/>
                <a:gd name="T183" fmla="*/ 1360 h 13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1" h="1360">
                  <a:moveTo>
                    <a:pt x="305" y="0"/>
                  </a:moveTo>
                  <a:lnTo>
                    <a:pt x="336" y="14"/>
                  </a:lnTo>
                  <a:lnTo>
                    <a:pt x="360" y="27"/>
                  </a:lnTo>
                  <a:lnTo>
                    <a:pt x="387" y="40"/>
                  </a:lnTo>
                  <a:lnTo>
                    <a:pt x="411" y="52"/>
                  </a:lnTo>
                  <a:lnTo>
                    <a:pt x="438" y="67"/>
                  </a:lnTo>
                  <a:lnTo>
                    <a:pt x="463" y="83"/>
                  </a:lnTo>
                  <a:lnTo>
                    <a:pt x="487" y="97"/>
                  </a:lnTo>
                  <a:lnTo>
                    <a:pt x="512" y="112"/>
                  </a:lnTo>
                  <a:lnTo>
                    <a:pt x="542" y="132"/>
                  </a:lnTo>
                  <a:lnTo>
                    <a:pt x="575" y="153"/>
                  </a:lnTo>
                  <a:lnTo>
                    <a:pt x="599" y="170"/>
                  </a:lnTo>
                  <a:lnTo>
                    <a:pt x="624" y="190"/>
                  </a:lnTo>
                  <a:lnTo>
                    <a:pt x="654" y="209"/>
                  </a:lnTo>
                  <a:lnTo>
                    <a:pt x="685" y="231"/>
                  </a:lnTo>
                  <a:lnTo>
                    <a:pt x="711" y="253"/>
                  </a:lnTo>
                  <a:lnTo>
                    <a:pt x="738" y="276"/>
                  </a:lnTo>
                  <a:lnTo>
                    <a:pt x="763" y="298"/>
                  </a:lnTo>
                  <a:lnTo>
                    <a:pt x="793" y="325"/>
                  </a:lnTo>
                  <a:lnTo>
                    <a:pt x="820" y="349"/>
                  </a:lnTo>
                  <a:lnTo>
                    <a:pt x="842" y="372"/>
                  </a:lnTo>
                  <a:lnTo>
                    <a:pt x="869" y="399"/>
                  </a:lnTo>
                  <a:lnTo>
                    <a:pt x="890" y="419"/>
                  </a:lnTo>
                  <a:lnTo>
                    <a:pt x="912" y="444"/>
                  </a:lnTo>
                  <a:lnTo>
                    <a:pt x="935" y="470"/>
                  </a:lnTo>
                  <a:lnTo>
                    <a:pt x="960" y="500"/>
                  </a:lnTo>
                  <a:lnTo>
                    <a:pt x="981" y="526"/>
                  </a:lnTo>
                  <a:lnTo>
                    <a:pt x="1004" y="554"/>
                  </a:lnTo>
                  <a:lnTo>
                    <a:pt x="1030" y="589"/>
                  </a:lnTo>
                  <a:lnTo>
                    <a:pt x="1053" y="619"/>
                  </a:lnTo>
                  <a:lnTo>
                    <a:pt x="1078" y="654"/>
                  </a:lnTo>
                  <a:lnTo>
                    <a:pt x="1100" y="688"/>
                  </a:lnTo>
                  <a:lnTo>
                    <a:pt x="1121" y="724"/>
                  </a:lnTo>
                  <a:lnTo>
                    <a:pt x="1144" y="762"/>
                  </a:lnTo>
                  <a:lnTo>
                    <a:pt x="1161" y="795"/>
                  </a:lnTo>
                  <a:lnTo>
                    <a:pt x="1178" y="825"/>
                  </a:lnTo>
                  <a:lnTo>
                    <a:pt x="1193" y="862"/>
                  </a:lnTo>
                  <a:lnTo>
                    <a:pt x="1203" y="887"/>
                  </a:lnTo>
                  <a:lnTo>
                    <a:pt x="1501" y="775"/>
                  </a:lnTo>
                  <a:lnTo>
                    <a:pt x="1038" y="1360"/>
                  </a:lnTo>
                  <a:lnTo>
                    <a:pt x="218" y="1264"/>
                  </a:lnTo>
                  <a:lnTo>
                    <a:pt x="542" y="1140"/>
                  </a:lnTo>
                  <a:lnTo>
                    <a:pt x="522" y="1098"/>
                  </a:lnTo>
                  <a:lnTo>
                    <a:pt x="501" y="1058"/>
                  </a:lnTo>
                  <a:lnTo>
                    <a:pt x="472" y="1015"/>
                  </a:lnTo>
                  <a:lnTo>
                    <a:pt x="440" y="970"/>
                  </a:lnTo>
                  <a:lnTo>
                    <a:pt x="411" y="932"/>
                  </a:lnTo>
                  <a:lnTo>
                    <a:pt x="381" y="896"/>
                  </a:lnTo>
                  <a:lnTo>
                    <a:pt x="349" y="860"/>
                  </a:lnTo>
                  <a:lnTo>
                    <a:pt x="317" y="829"/>
                  </a:lnTo>
                  <a:lnTo>
                    <a:pt x="284" y="800"/>
                  </a:lnTo>
                  <a:lnTo>
                    <a:pt x="246" y="768"/>
                  </a:lnTo>
                  <a:lnTo>
                    <a:pt x="210" y="740"/>
                  </a:lnTo>
                  <a:lnTo>
                    <a:pt x="176" y="713"/>
                  </a:lnTo>
                  <a:lnTo>
                    <a:pt x="142" y="690"/>
                  </a:lnTo>
                  <a:lnTo>
                    <a:pt x="100" y="665"/>
                  </a:lnTo>
                  <a:lnTo>
                    <a:pt x="58" y="641"/>
                  </a:lnTo>
                  <a:lnTo>
                    <a:pt x="30" y="628"/>
                  </a:lnTo>
                  <a:lnTo>
                    <a:pt x="0" y="61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3770"/>
              </a:solidFill>
              <a:prstDash val="solid"/>
              <a:round/>
              <a:headEnd/>
              <a:tailEnd/>
            </a:ln>
          </p:spPr>
          <p:txBody>
            <a:bodyPr lIns="0" rIns="180000" anchor="ctr" anchorCtr="1"/>
            <a:lstStyle/>
            <a:p>
              <a:r>
                <a:rPr lang="en-US" b="1" dirty="0">
                  <a:solidFill>
                    <a:srgbClr val="003770"/>
                  </a:solidFill>
                </a:rPr>
                <a:t>2</a:t>
              </a: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573" y="1641"/>
              <a:ext cx="726" cy="557"/>
            </a:xfrm>
            <a:custGeom>
              <a:avLst/>
              <a:gdLst>
                <a:gd name="T0" fmla="*/ 774 w 1452"/>
                <a:gd name="T1" fmla="*/ 1115 h 1115"/>
                <a:gd name="T2" fmla="*/ 869 w 1452"/>
                <a:gd name="T3" fmla="*/ 898 h 1115"/>
                <a:gd name="T4" fmla="*/ 839 w 1452"/>
                <a:gd name="T5" fmla="*/ 889 h 1115"/>
                <a:gd name="T6" fmla="*/ 805 w 1452"/>
                <a:gd name="T7" fmla="*/ 882 h 1115"/>
                <a:gd name="T8" fmla="*/ 761 w 1452"/>
                <a:gd name="T9" fmla="*/ 873 h 1115"/>
                <a:gd name="T10" fmla="*/ 725 w 1452"/>
                <a:gd name="T11" fmla="*/ 867 h 1115"/>
                <a:gd name="T12" fmla="*/ 685 w 1452"/>
                <a:gd name="T13" fmla="*/ 862 h 1115"/>
                <a:gd name="T14" fmla="*/ 642 w 1452"/>
                <a:gd name="T15" fmla="*/ 858 h 1115"/>
                <a:gd name="T16" fmla="*/ 596 w 1452"/>
                <a:gd name="T17" fmla="*/ 854 h 1115"/>
                <a:gd name="T18" fmla="*/ 514 w 1452"/>
                <a:gd name="T19" fmla="*/ 854 h 1115"/>
                <a:gd name="T20" fmla="*/ 473 w 1452"/>
                <a:gd name="T21" fmla="*/ 856 h 1115"/>
                <a:gd name="T22" fmla="*/ 433 w 1452"/>
                <a:gd name="T23" fmla="*/ 860 h 1115"/>
                <a:gd name="T24" fmla="*/ 393 w 1452"/>
                <a:gd name="T25" fmla="*/ 863 h 1115"/>
                <a:gd name="T26" fmla="*/ 353 w 1452"/>
                <a:gd name="T27" fmla="*/ 871 h 1115"/>
                <a:gd name="T28" fmla="*/ 315 w 1452"/>
                <a:gd name="T29" fmla="*/ 878 h 1115"/>
                <a:gd name="T30" fmla="*/ 270 w 1452"/>
                <a:gd name="T31" fmla="*/ 887 h 1115"/>
                <a:gd name="T32" fmla="*/ 230 w 1452"/>
                <a:gd name="T33" fmla="*/ 900 h 1115"/>
                <a:gd name="T34" fmla="*/ 334 w 1452"/>
                <a:gd name="T35" fmla="*/ 441 h 1115"/>
                <a:gd name="T36" fmla="*/ 0 w 1452"/>
                <a:gd name="T37" fmla="*/ 258 h 1115"/>
                <a:gd name="T38" fmla="*/ 17 w 1452"/>
                <a:gd name="T39" fmla="*/ 253 h 1115"/>
                <a:gd name="T40" fmla="*/ 51 w 1452"/>
                <a:gd name="T41" fmla="*/ 242 h 1115"/>
                <a:gd name="T42" fmla="*/ 78 w 1452"/>
                <a:gd name="T43" fmla="*/ 235 h 1115"/>
                <a:gd name="T44" fmla="*/ 108 w 1452"/>
                <a:gd name="T45" fmla="*/ 226 h 1115"/>
                <a:gd name="T46" fmla="*/ 144 w 1452"/>
                <a:gd name="T47" fmla="*/ 219 h 1115"/>
                <a:gd name="T48" fmla="*/ 175 w 1452"/>
                <a:gd name="T49" fmla="*/ 211 h 1115"/>
                <a:gd name="T50" fmla="*/ 215 w 1452"/>
                <a:gd name="T51" fmla="*/ 202 h 1115"/>
                <a:gd name="T52" fmla="*/ 249 w 1452"/>
                <a:gd name="T53" fmla="*/ 197 h 1115"/>
                <a:gd name="T54" fmla="*/ 289 w 1452"/>
                <a:gd name="T55" fmla="*/ 192 h 1115"/>
                <a:gd name="T56" fmla="*/ 330 w 1452"/>
                <a:gd name="T57" fmla="*/ 186 h 1115"/>
                <a:gd name="T58" fmla="*/ 370 w 1452"/>
                <a:gd name="T59" fmla="*/ 183 h 1115"/>
                <a:gd name="T60" fmla="*/ 416 w 1452"/>
                <a:gd name="T61" fmla="*/ 181 h 1115"/>
                <a:gd name="T62" fmla="*/ 459 w 1452"/>
                <a:gd name="T63" fmla="*/ 177 h 1115"/>
                <a:gd name="T64" fmla="*/ 503 w 1452"/>
                <a:gd name="T65" fmla="*/ 177 h 1115"/>
                <a:gd name="T66" fmla="*/ 549 w 1452"/>
                <a:gd name="T67" fmla="*/ 177 h 1115"/>
                <a:gd name="T68" fmla="*/ 606 w 1452"/>
                <a:gd name="T69" fmla="*/ 177 h 1115"/>
                <a:gd name="T70" fmla="*/ 657 w 1452"/>
                <a:gd name="T71" fmla="*/ 179 h 1115"/>
                <a:gd name="T72" fmla="*/ 691 w 1452"/>
                <a:gd name="T73" fmla="*/ 181 h 1115"/>
                <a:gd name="T74" fmla="*/ 733 w 1452"/>
                <a:gd name="T75" fmla="*/ 184 h 1115"/>
                <a:gd name="T76" fmla="*/ 773 w 1452"/>
                <a:gd name="T77" fmla="*/ 188 h 1115"/>
                <a:gd name="T78" fmla="*/ 820 w 1452"/>
                <a:gd name="T79" fmla="*/ 193 h 1115"/>
                <a:gd name="T80" fmla="*/ 860 w 1452"/>
                <a:gd name="T81" fmla="*/ 201 h 1115"/>
                <a:gd name="T82" fmla="*/ 898 w 1452"/>
                <a:gd name="T83" fmla="*/ 208 h 1115"/>
                <a:gd name="T84" fmla="*/ 947 w 1452"/>
                <a:gd name="T85" fmla="*/ 217 h 1115"/>
                <a:gd name="T86" fmla="*/ 985 w 1452"/>
                <a:gd name="T87" fmla="*/ 226 h 1115"/>
                <a:gd name="T88" fmla="*/ 1031 w 1452"/>
                <a:gd name="T89" fmla="*/ 237 h 1115"/>
                <a:gd name="T90" fmla="*/ 1069 w 1452"/>
                <a:gd name="T91" fmla="*/ 246 h 1115"/>
                <a:gd name="T92" fmla="*/ 1110 w 1452"/>
                <a:gd name="T93" fmla="*/ 258 h 1115"/>
                <a:gd name="T94" fmla="*/ 1152 w 1452"/>
                <a:gd name="T95" fmla="*/ 271 h 1115"/>
                <a:gd name="T96" fmla="*/ 1276 w 1452"/>
                <a:gd name="T97" fmla="*/ 0 h 1115"/>
                <a:gd name="T98" fmla="*/ 1452 w 1452"/>
                <a:gd name="T99" fmla="*/ 755 h 1115"/>
                <a:gd name="T100" fmla="*/ 774 w 1452"/>
                <a:gd name="T101" fmla="*/ 1115 h 1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2"/>
                <a:gd name="T154" fmla="*/ 0 h 1115"/>
                <a:gd name="T155" fmla="*/ 1452 w 1452"/>
                <a:gd name="T156" fmla="*/ 1115 h 1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2" h="1115">
                  <a:moveTo>
                    <a:pt x="774" y="1115"/>
                  </a:moveTo>
                  <a:lnTo>
                    <a:pt x="869" y="898"/>
                  </a:lnTo>
                  <a:lnTo>
                    <a:pt x="839" y="889"/>
                  </a:lnTo>
                  <a:lnTo>
                    <a:pt x="805" y="882"/>
                  </a:lnTo>
                  <a:lnTo>
                    <a:pt x="761" y="873"/>
                  </a:lnTo>
                  <a:lnTo>
                    <a:pt x="725" y="867"/>
                  </a:lnTo>
                  <a:lnTo>
                    <a:pt x="685" y="862"/>
                  </a:lnTo>
                  <a:lnTo>
                    <a:pt x="642" y="858"/>
                  </a:lnTo>
                  <a:lnTo>
                    <a:pt x="596" y="854"/>
                  </a:lnTo>
                  <a:lnTo>
                    <a:pt x="514" y="854"/>
                  </a:lnTo>
                  <a:lnTo>
                    <a:pt x="473" y="856"/>
                  </a:lnTo>
                  <a:lnTo>
                    <a:pt x="433" y="860"/>
                  </a:lnTo>
                  <a:lnTo>
                    <a:pt x="393" y="863"/>
                  </a:lnTo>
                  <a:lnTo>
                    <a:pt x="353" y="871"/>
                  </a:lnTo>
                  <a:lnTo>
                    <a:pt x="315" y="878"/>
                  </a:lnTo>
                  <a:lnTo>
                    <a:pt x="270" y="887"/>
                  </a:lnTo>
                  <a:lnTo>
                    <a:pt x="230" y="900"/>
                  </a:lnTo>
                  <a:lnTo>
                    <a:pt x="334" y="441"/>
                  </a:lnTo>
                  <a:lnTo>
                    <a:pt x="0" y="258"/>
                  </a:lnTo>
                  <a:lnTo>
                    <a:pt x="17" y="253"/>
                  </a:lnTo>
                  <a:lnTo>
                    <a:pt x="51" y="242"/>
                  </a:lnTo>
                  <a:lnTo>
                    <a:pt x="78" y="235"/>
                  </a:lnTo>
                  <a:lnTo>
                    <a:pt x="108" y="226"/>
                  </a:lnTo>
                  <a:lnTo>
                    <a:pt x="144" y="219"/>
                  </a:lnTo>
                  <a:lnTo>
                    <a:pt x="175" y="211"/>
                  </a:lnTo>
                  <a:lnTo>
                    <a:pt x="215" y="202"/>
                  </a:lnTo>
                  <a:lnTo>
                    <a:pt x="249" y="197"/>
                  </a:lnTo>
                  <a:lnTo>
                    <a:pt x="289" y="192"/>
                  </a:lnTo>
                  <a:lnTo>
                    <a:pt x="330" y="186"/>
                  </a:lnTo>
                  <a:lnTo>
                    <a:pt x="370" y="183"/>
                  </a:lnTo>
                  <a:lnTo>
                    <a:pt x="416" y="181"/>
                  </a:lnTo>
                  <a:lnTo>
                    <a:pt x="459" y="177"/>
                  </a:lnTo>
                  <a:lnTo>
                    <a:pt x="503" y="177"/>
                  </a:lnTo>
                  <a:lnTo>
                    <a:pt x="549" y="177"/>
                  </a:lnTo>
                  <a:lnTo>
                    <a:pt x="606" y="177"/>
                  </a:lnTo>
                  <a:lnTo>
                    <a:pt x="657" y="179"/>
                  </a:lnTo>
                  <a:lnTo>
                    <a:pt x="691" y="181"/>
                  </a:lnTo>
                  <a:lnTo>
                    <a:pt x="733" y="184"/>
                  </a:lnTo>
                  <a:lnTo>
                    <a:pt x="773" y="188"/>
                  </a:lnTo>
                  <a:lnTo>
                    <a:pt x="820" y="193"/>
                  </a:lnTo>
                  <a:lnTo>
                    <a:pt x="860" y="201"/>
                  </a:lnTo>
                  <a:lnTo>
                    <a:pt x="898" y="208"/>
                  </a:lnTo>
                  <a:lnTo>
                    <a:pt x="947" y="217"/>
                  </a:lnTo>
                  <a:lnTo>
                    <a:pt x="985" y="226"/>
                  </a:lnTo>
                  <a:lnTo>
                    <a:pt x="1031" y="237"/>
                  </a:lnTo>
                  <a:lnTo>
                    <a:pt x="1069" y="246"/>
                  </a:lnTo>
                  <a:lnTo>
                    <a:pt x="1110" y="258"/>
                  </a:lnTo>
                  <a:lnTo>
                    <a:pt x="1152" y="271"/>
                  </a:lnTo>
                  <a:lnTo>
                    <a:pt x="1276" y="0"/>
                  </a:lnTo>
                  <a:lnTo>
                    <a:pt x="1452" y="755"/>
                  </a:lnTo>
                  <a:lnTo>
                    <a:pt x="774" y="1115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3770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b="1" dirty="0">
                  <a:solidFill>
                    <a:srgbClr val="003770"/>
                  </a:solidFill>
                </a:rPr>
                <a:t>1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97" y="1185"/>
              <a:ext cx="1833" cy="4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STEP 1: </a:t>
              </a:r>
            </a:p>
            <a:p>
              <a:pPr algn="ctr" eaLnBrk="0" hangingPunct="0"/>
              <a:r>
                <a:rPr lang="en-US" sz="16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INITIAL DISCUSSION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887" y="1607"/>
              <a:ext cx="1833" cy="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STEP 2: 10-30 Days</a:t>
              </a:r>
            </a:p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CFIE REVIEWS COMPANY</a:t>
              </a:r>
            </a:p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FINANCIAL INFORMATION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887" y="3185"/>
              <a:ext cx="1833" cy="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STEP 4: 30 Days</a:t>
              </a:r>
            </a:p>
            <a:p>
              <a:pPr algn="ctr" eaLnBrk="0" hangingPunct="0"/>
              <a:r>
                <a:rPr lang="en-US" sz="16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PRE-SALE PLANNING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97" y="3650"/>
              <a:ext cx="1833" cy="4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STEP 5: 30-60 Days</a:t>
              </a:r>
            </a:p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MARKETING OUTREACH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-41" y="3203"/>
              <a:ext cx="1833" cy="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STEP 6: 30-90 Days</a:t>
              </a:r>
            </a:p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FACILITATION OF</a:t>
              </a:r>
            </a:p>
            <a:p>
              <a:pPr algn="ctr" eaLnBrk="0" hangingPunct="0"/>
              <a:r>
                <a:rPr lang="en-US" sz="14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INFORMATION EXCHANGE 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-41" y="2394"/>
              <a:ext cx="1833" cy="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16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STEP 7: 30-60 Days</a:t>
              </a:r>
            </a:p>
            <a:p>
              <a:pPr algn="ctr" eaLnBrk="0" hangingPunct="0">
                <a:spcBef>
                  <a:spcPct val="5000"/>
                </a:spcBef>
              </a:pPr>
              <a:r>
                <a:rPr lang="en-US" sz="16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NEGOTIATION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-41" y="1604"/>
              <a:ext cx="1833" cy="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STEP 8: 30-60 Days</a:t>
              </a:r>
            </a:p>
            <a:p>
              <a:pPr algn="ctr" eaLnBrk="0" hangingPunct="0"/>
              <a:r>
                <a:rPr lang="en-US" sz="1600" dirty="0">
                  <a:solidFill>
                    <a:srgbClr val="003770"/>
                  </a:solidFill>
                  <a:latin typeface="Arial" pitchFamily="34" charset="0"/>
                  <a:cs typeface="Arial" pitchFamily="34" charset="0"/>
                </a:rPr>
                <a:t>CLOSING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 txBox="1">
            <a:spLocks noChangeArrowheads="1"/>
          </p:cNvSpPr>
          <p:nvPr/>
        </p:nvSpPr>
        <p:spPr bwMode="auto">
          <a:xfrm>
            <a:off x="0" y="-27384"/>
            <a:ext cx="9116616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Valuation of Companies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539552" y="1286942"/>
            <a:ext cx="4149080" cy="30781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468000" rIns="468000"/>
          <a:lstStyle/>
          <a:p>
            <a:pPr marL="0" lvl="1">
              <a:lnSpc>
                <a:spcPct val="120000"/>
              </a:lnSpc>
              <a:tabLst>
                <a:tab pos="1085850" algn="l"/>
              </a:tabLst>
            </a:pPr>
            <a:endParaRPr lang="en-US" sz="1600" dirty="0">
              <a:solidFill>
                <a:srgbClr val="003770"/>
              </a:solidFill>
              <a:latin typeface="Verdana" pitchFamily="34" charset="0"/>
            </a:endParaRPr>
          </a:p>
          <a:p>
            <a:pPr marL="0" lvl="1">
              <a:lnSpc>
                <a:spcPct val="12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003770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03770"/>
                </a:solidFill>
                <a:latin typeface="Verdana" pitchFamily="34" charset="0"/>
              </a:rPr>
              <a:t>The true valuation is determined by the price in the market. A price where a willing seller and buyer agree on.</a:t>
            </a:r>
          </a:p>
          <a:p>
            <a:pPr marL="0" lvl="1">
              <a:lnSpc>
                <a:spcPct val="120000"/>
              </a:lnSpc>
              <a:tabLst>
                <a:tab pos="1085850" algn="l"/>
              </a:tabLst>
            </a:pPr>
            <a:endParaRPr lang="en-US" sz="1200" dirty="0">
              <a:solidFill>
                <a:srgbClr val="10335B"/>
              </a:solidFill>
              <a:latin typeface="Verdana" pitchFamily="34" charset="0"/>
            </a:endParaRPr>
          </a:p>
          <a:p>
            <a:pPr marL="0" lvl="1">
              <a:lnSpc>
                <a:spcPct val="12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003770"/>
                </a:solidFill>
                <a:latin typeface="Verdana" pitchFamily="34" charset="0"/>
              </a:rPr>
              <a:t>  CFIE can prepare detailed valuation models (science) , but well positioning (art) is also important. The objective is to find the buyers that appreciates your profile </a:t>
            </a:r>
            <a:endParaRPr lang="en-US" sz="1200" dirty="0"/>
          </a:p>
          <a:p>
            <a:pPr marL="0" lvl="1">
              <a:lnSpc>
                <a:spcPct val="120000"/>
              </a:lnSpc>
              <a:buFont typeface="Wingdings" pitchFamily="2" charset="2"/>
              <a:buChar char="Ø"/>
              <a:tabLst>
                <a:tab pos="1085850" algn="l"/>
              </a:tabLst>
            </a:pPr>
            <a:endParaRPr lang="en-US" sz="1200" dirty="0"/>
          </a:p>
          <a:p>
            <a:pPr marL="0" lvl="1">
              <a:lnSpc>
                <a:spcPct val="12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200" dirty="0">
                <a:solidFill>
                  <a:srgbClr val="003770"/>
                </a:solidFill>
                <a:latin typeface="Verdana" pitchFamily="34" charset="0"/>
              </a:rPr>
              <a:t> Bring more (international) buyers in a guided process and ask for proposals to maximize actual bids and valuation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755576" y="5079082"/>
            <a:ext cx="7559675" cy="438150"/>
          </a:xfrm>
          <a:prstGeom prst="rect">
            <a:avLst/>
          </a:prstGeom>
          <a:noFill/>
          <a:ln w="9525">
            <a:solidFill>
              <a:srgbClr val="10335B"/>
            </a:solidFill>
            <a:miter lim="800000"/>
            <a:headEnd/>
            <a:tailEnd/>
          </a:ln>
        </p:spPr>
        <p:txBody>
          <a:bodyPr tIns="91440" bIns="91440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i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Market and clear positioning will determine Final Value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3806567"/>
              </p:ext>
            </p:extLst>
          </p:nvPr>
        </p:nvGraphicFramePr>
        <p:xfrm>
          <a:off x="3491880" y="980728"/>
          <a:ext cx="64217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8112" y="764704"/>
            <a:ext cx="9152112" cy="468000"/>
          </a:xfrm>
          <a:prstGeom prst="rect">
            <a:avLst/>
          </a:prstGeom>
          <a:solidFill>
            <a:srgbClr val="1033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speak your (local) language</a:t>
            </a:r>
          </a:p>
        </p:txBody>
      </p:sp>
      <p:sp>
        <p:nvSpPr>
          <p:cNvPr id="8" name="5-puntige ster 7"/>
          <p:cNvSpPr/>
          <p:nvPr/>
        </p:nvSpPr>
        <p:spPr>
          <a:xfrm>
            <a:off x="1835744" y="764784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-27383"/>
            <a:ext cx="91166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HIRE A CFIE ADVISOR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8112" y="1484784"/>
            <a:ext cx="9152112" cy="468000"/>
          </a:xfrm>
          <a:prstGeom prst="rect">
            <a:avLst/>
          </a:prstGeom>
          <a:solidFill>
            <a:srgbClr val="1033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Deep knowledge of  your industry (European buyers)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204864"/>
            <a:ext cx="9144000" cy="468000"/>
          </a:xfrm>
          <a:prstGeom prst="rect">
            <a:avLst/>
          </a:prstGeom>
          <a:solidFill>
            <a:srgbClr val="1033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know how to get the deal done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924944"/>
            <a:ext cx="9144000" cy="468000"/>
          </a:xfrm>
          <a:prstGeom prst="rect">
            <a:avLst/>
          </a:prstGeom>
          <a:solidFill>
            <a:srgbClr val="1033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part of an European network for one stop M&amp;A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645024"/>
            <a:ext cx="9144000" cy="468000"/>
          </a:xfrm>
          <a:prstGeom prst="rect">
            <a:avLst/>
          </a:prstGeom>
          <a:solidFill>
            <a:srgbClr val="10335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 for our references!!</a:t>
            </a:r>
          </a:p>
        </p:txBody>
      </p:sp>
      <p:sp>
        <p:nvSpPr>
          <p:cNvPr id="9" name="5-puntige ster 8"/>
          <p:cNvSpPr/>
          <p:nvPr/>
        </p:nvSpPr>
        <p:spPr>
          <a:xfrm>
            <a:off x="6876304" y="764704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5-puntige ster 9"/>
          <p:cNvSpPr/>
          <p:nvPr/>
        </p:nvSpPr>
        <p:spPr>
          <a:xfrm>
            <a:off x="395584" y="1484784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5-puntige ster 10"/>
          <p:cNvSpPr/>
          <p:nvPr/>
        </p:nvSpPr>
        <p:spPr>
          <a:xfrm>
            <a:off x="8388472" y="1502784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5-puntige ster 11"/>
          <p:cNvSpPr/>
          <p:nvPr/>
        </p:nvSpPr>
        <p:spPr>
          <a:xfrm>
            <a:off x="1619720" y="2204912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5-puntige ster 12"/>
          <p:cNvSpPr/>
          <p:nvPr/>
        </p:nvSpPr>
        <p:spPr>
          <a:xfrm>
            <a:off x="7020272" y="2214098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5-puntige ster 13"/>
          <p:cNvSpPr/>
          <p:nvPr/>
        </p:nvSpPr>
        <p:spPr>
          <a:xfrm>
            <a:off x="611560" y="2924944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5-puntige ster 14"/>
          <p:cNvSpPr/>
          <p:nvPr/>
        </p:nvSpPr>
        <p:spPr>
          <a:xfrm>
            <a:off x="8100440" y="2924944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5-puntige ster 15"/>
          <p:cNvSpPr/>
          <p:nvPr/>
        </p:nvSpPr>
        <p:spPr>
          <a:xfrm>
            <a:off x="6228184" y="3649139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5-puntige ster 16"/>
          <p:cNvSpPr/>
          <p:nvPr/>
        </p:nvSpPr>
        <p:spPr>
          <a:xfrm>
            <a:off x="2411760" y="3645024"/>
            <a:ext cx="432000" cy="432000"/>
          </a:xfrm>
          <a:prstGeom prst="star5">
            <a:avLst/>
          </a:prstGeom>
          <a:solidFill>
            <a:srgbClr val="FEC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46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0" y="-27383"/>
            <a:ext cx="91166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Some Team projects closings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0531"/>
            <a:ext cx="5220000" cy="20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5220000" cy="188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5220000" cy="157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67271"/>
            <a:ext cx="57785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57785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2189"/>
            <a:ext cx="5778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0" y="-27383"/>
            <a:ext cx="91166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Some Team projects closings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7903"/>
            <a:ext cx="5778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2275"/>
            <a:ext cx="57785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1093"/>
            <a:ext cx="5778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7813"/>
            <a:ext cx="5778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57785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5778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79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0" y="-27383"/>
            <a:ext cx="91166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Some Team projects closings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7903"/>
            <a:ext cx="5778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57785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7813"/>
            <a:ext cx="5778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57785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5778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5778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06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603448" y="0"/>
            <a:ext cx="8001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Index CFIE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39552" y="1268760"/>
            <a:ext cx="8001000" cy="571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468000" rIns="468000"/>
          <a:lstStyle/>
          <a:p>
            <a:pPr marL="0" lvl="1" algn="ctr"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This presentation contains the following items:</a:t>
            </a: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972000" y="2060848"/>
            <a:ext cx="3600000" cy="26431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468000" rIns="468000"/>
          <a:lstStyle/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Overview CFIE</a:t>
            </a:r>
          </a:p>
          <a:p>
            <a:pPr marL="0" lvl="1"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CFIE European network</a:t>
            </a:r>
          </a:p>
          <a:p>
            <a:pPr marL="0" lvl="1"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Team CFIE   </a:t>
            </a:r>
          </a:p>
          <a:p>
            <a:pPr marL="0" lvl="1"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Industry Focus</a:t>
            </a: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Verdana" pitchFamily="34" charset="0"/>
            </a:endParaRPr>
          </a:p>
          <a:p>
            <a:pPr marL="0" lvl="1">
              <a:tabLst>
                <a:tab pos="1085850" algn="l"/>
              </a:tabLst>
            </a:pPr>
            <a:endParaRPr lang="en-US" dirty="0">
              <a:solidFill>
                <a:srgbClr val="10335B"/>
              </a:solidFill>
            </a:endParaRP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Verdana" pitchFamily="34" charset="0"/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4576638" y="2132856"/>
            <a:ext cx="4320000" cy="25717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468000" rIns="468000"/>
          <a:lstStyle/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Direct contacts with Buyers  </a:t>
            </a: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Action Plan and Timing</a:t>
            </a: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Valuation of companies </a:t>
            </a: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Team closed projects</a:t>
            </a: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Verdana" pitchFamily="34" charset="0"/>
            </a:endParaRPr>
          </a:p>
          <a:p>
            <a:pPr marL="0" lvl="1"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0" y="-27383"/>
            <a:ext cx="91166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Some Team projects closings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370"/>
            <a:ext cx="5778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0307"/>
            <a:ext cx="57785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9405"/>
            <a:ext cx="57785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57785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56" y="2393181"/>
            <a:ext cx="57785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56" y="3833341"/>
            <a:ext cx="57785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6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48064" y="3140968"/>
            <a:ext cx="3995936" cy="259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miter lim="800000"/>
            <a:headEnd/>
            <a:tailEnd/>
          </a:ln>
        </p:spPr>
        <p:txBody>
          <a:bodyPr lIns="360000" tIns="252000" rIns="468000"/>
          <a:lstStyle/>
          <a:p>
            <a:pPr marL="0" lvl="1">
              <a:tabLst>
                <a:tab pos="1085850" algn="l"/>
              </a:tabLst>
            </a:pPr>
            <a:r>
              <a:rPr lang="en-US" sz="16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 objectives: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Help business owners sell</a:t>
            </a:r>
            <a:endParaRPr lang="en-GB" sz="14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Create liquidity (cash) for business owners 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Make European M&amp;A market more efficient </a:t>
            </a:r>
            <a:endParaRPr lang="en-US" sz="14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1143000" y="116632"/>
            <a:ext cx="8001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003770"/>
              </a:solidFill>
              <a:latin typeface="Verdana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87624" y="3140968"/>
            <a:ext cx="4032448" cy="259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miter lim="800000"/>
            <a:headEnd/>
            <a:tailEnd/>
          </a:ln>
        </p:spPr>
        <p:txBody>
          <a:bodyPr lIns="360000" tIns="36000" rIns="468000"/>
          <a:lstStyle/>
          <a:p>
            <a:pPr marL="0" lvl="1">
              <a:buFont typeface="Wingdings" pitchFamily="2" charset="2"/>
              <a:buChar char="Ø"/>
              <a:tabLst>
                <a:tab pos="1085850" algn="l"/>
              </a:tabLst>
            </a:pPr>
            <a:endParaRPr lang="en-US" sz="1600" dirty="0">
              <a:solidFill>
                <a:srgbClr val="10335B"/>
              </a:solidFill>
              <a:latin typeface="Verdana" pitchFamily="34" charset="0"/>
            </a:endParaRPr>
          </a:p>
          <a:p>
            <a:pPr marL="0" lvl="1">
              <a:tabLst>
                <a:tab pos="1085850" algn="l"/>
              </a:tabLst>
            </a:pPr>
            <a:r>
              <a:rPr lang="en-GB" sz="14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 Key Differentiators:</a:t>
            </a:r>
          </a:p>
          <a:p>
            <a:pPr marL="0" lvl="1">
              <a:lnSpc>
                <a:spcPct val="14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Various Industry experts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Languages (local language)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Good direct contacts to buyers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Leveraging an European network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Integrated and connected M&amp;A network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48064" y="1052736"/>
            <a:ext cx="3995936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miter lim="800000"/>
            <a:headEnd/>
            <a:tailEnd/>
          </a:ln>
        </p:spPr>
        <p:txBody>
          <a:bodyPr lIns="360000" tIns="180000" rIns="468000"/>
          <a:lstStyle/>
          <a:p>
            <a:pPr marL="0" lvl="1">
              <a:tabLst>
                <a:tab pos="1085850" algn="l"/>
              </a:tabLst>
            </a:pPr>
            <a:r>
              <a:rPr lang="en-US" sz="16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Our client’s profile: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US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20-400 employees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2-100M Revenue 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2-50M Valuation </a:t>
            </a:r>
            <a:endParaRPr lang="en-US" sz="14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87624" y="1052736"/>
            <a:ext cx="4032448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miter lim="800000"/>
            <a:headEnd/>
            <a:tailEnd/>
          </a:ln>
        </p:spPr>
        <p:txBody>
          <a:bodyPr lIns="360000" tIns="180000" rIns="468000"/>
          <a:lstStyle/>
          <a:p>
            <a:pPr marL="0" lvl="1">
              <a:tabLst>
                <a:tab pos="1085850" algn="l"/>
              </a:tabLst>
            </a:pPr>
            <a:r>
              <a:rPr lang="en-GB" sz="16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 Starting points: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Funded in 2001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High quality M&amp;A services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  <a:tabLst>
                <a:tab pos="1085850" algn="l"/>
              </a:tabLst>
            </a:pPr>
            <a:r>
              <a: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 View of GAP in M&amp;A services to Mid Sized European </a:t>
            </a:r>
            <a:r>
              <a:rPr lang="en-GB" sz="1400" dirty="0" err="1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SME’s</a:t>
            </a:r>
            <a:endParaRPr lang="en-GB" sz="1400" dirty="0">
              <a:solidFill>
                <a:srgbClr val="1033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372"/>
            <a:ext cx="1152000" cy="5805636"/>
          </a:xfrm>
          <a:prstGeom prst="rect">
            <a:avLst/>
          </a:prstGeom>
          <a:solidFill>
            <a:srgbClr val="10335B"/>
          </a:solidFill>
          <a:ln w="57150">
            <a:noFill/>
            <a:miter lim="800000"/>
            <a:headEnd/>
            <a:tailEnd/>
          </a:ln>
        </p:spPr>
        <p:txBody>
          <a:bodyPr lIns="72000" rIns="72000" anchor="ctr" anchorCtr="0"/>
          <a:lstStyle/>
          <a:p>
            <a:pPr marL="0" lvl="1" algn="ctr">
              <a:tabLst>
                <a:tab pos="540000" algn="l"/>
                <a:tab pos="1087200" algn="l"/>
              </a:tabLst>
            </a:pPr>
            <a:r>
              <a:rPr lang="en-GB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Funded 2001</a:t>
            </a:r>
          </a:p>
          <a:p>
            <a:pPr marL="0" lvl="1" algn="ctr">
              <a:buFont typeface="Wingdings" pitchFamily="2" charset="2"/>
              <a:buChar char="Ø"/>
              <a:tabLst>
                <a:tab pos="540000" algn="l"/>
                <a:tab pos="1087200" algn="l"/>
              </a:tabLst>
            </a:pPr>
            <a:endParaRPr lang="en-GB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tabLst>
                <a:tab pos="540000" algn="l"/>
                <a:tab pos="1087200" algn="l"/>
              </a:tabLst>
            </a:pPr>
            <a:endParaRPr lang="en-GB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tabLst>
                <a:tab pos="540000" algn="l"/>
                <a:tab pos="1087200" algn="l"/>
              </a:tabLst>
            </a:pPr>
            <a:r>
              <a:rPr lang="en-GB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quality</a:t>
            </a:r>
          </a:p>
          <a:p>
            <a:pPr marL="0" lvl="1" algn="ctr">
              <a:tabLst>
                <a:tab pos="540000" algn="l"/>
                <a:tab pos="1087200" algn="l"/>
              </a:tabLst>
            </a:pPr>
            <a:r>
              <a:rPr lang="en-GB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M&amp;A services</a:t>
            </a:r>
          </a:p>
          <a:p>
            <a:pPr marL="0" lvl="1" algn="ctr">
              <a:tabLst>
                <a:tab pos="540000" algn="l"/>
                <a:tab pos="1087200" algn="l"/>
              </a:tabLst>
            </a:pPr>
            <a:endParaRPr lang="en-GB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tabLst>
                <a:tab pos="540000" algn="l"/>
                <a:tab pos="1087200" algn="l"/>
              </a:tabLst>
            </a:pPr>
            <a:endParaRPr lang="en-GB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tabLst>
                <a:tab pos="540000" algn="l"/>
                <a:tab pos="1087200" algn="l"/>
              </a:tabLst>
            </a:pPr>
            <a:r>
              <a:rPr lang="en-GB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View of GAP in M&amp;A services</a:t>
            </a:r>
          </a:p>
          <a:p>
            <a:pPr marL="0" lvl="1" algn="ctr">
              <a:tabLst>
                <a:tab pos="540000" algn="l"/>
                <a:tab pos="1087200" algn="l"/>
              </a:tabLst>
            </a:pPr>
            <a:r>
              <a:rPr lang="en-GB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mid sized</a:t>
            </a:r>
          </a:p>
          <a:p>
            <a:pPr marL="0" lvl="1" algn="ctr">
              <a:tabLst>
                <a:tab pos="540000" algn="l"/>
                <a:tab pos="1087200" algn="l"/>
              </a:tabLst>
            </a:pP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SME’s</a:t>
            </a:r>
            <a:endParaRPr lang="en-GB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923927" y="2946430"/>
            <a:ext cx="2520281" cy="33855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1600" b="1" dirty="0">
                <a:solidFill>
                  <a:srgbClr val="003770"/>
                </a:solidFill>
                <a:latin typeface="Arial" pitchFamily="34" charset="0"/>
                <a:cs typeface="Arial" pitchFamily="34" charset="0"/>
              </a:rPr>
              <a:t>Overview CFIE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52128" y="-372"/>
            <a:ext cx="7991872" cy="1053108"/>
          </a:xfrm>
          <a:prstGeom prst="rect">
            <a:avLst/>
          </a:prstGeom>
          <a:solidFill>
            <a:srgbClr val="10335B"/>
          </a:solidFill>
          <a:ln w="57150">
            <a:noFill/>
            <a:miter lim="800000"/>
            <a:headEnd/>
            <a:tailEnd/>
          </a:ln>
        </p:spPr>
        <p:txBody>
          <a:bodyPr lIns="468000" rIns="468000" anchor="ctr" anchorCtr="0"/>
          <a:lstStyle/>
          <a:p>
            <a:pPr marL="0" lvl="1">
              <a:tabLst>
                <a:tab pos="1085850" algn="l"/>
              </a:tabLst>
            </a:pP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CFIE’s European network of M&amp;A experts uses a proven methodology to help you in the sale of your business.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10335B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CFIE’ s European M&amp;A Team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76047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90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10335B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CFIE’ s country offices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7"/>
          <a:stretch/>
        </p:blipFill>
        <p:spPr bwMode="auto">
          <a:xfrm>
            <a:off x="899592" y="836712"/>
            <a:ext cx="7405468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638944" y="116632"/>
            <a:ext cx="8001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10335B"/>
              </a:solidFill>
              <a:latin typeface="Verdan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0"/>
            <a:ext cx="802838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32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CFIE’ s European Team</a:t>
            </a:r>
          </a:p>
        </p:txBody>
      </p:sp>
      <p:grpSp>
        <p:nvGrpSpPr>
          <p:cNvPr id="25" name="Groep 24"/>
          <p:cNvGrpSpPr/>
          <p:nvPr/>
        </p:nvGrpSpPr>
        <p:grpSpPr>
          <a:xfrm>
            <a:off x="611560" y="548680"/>
            <a:ext cx="3888000" cy="2988200"/>
            <a:chOff x="1115616" y="548680"/>
            <a:chExt cx="3888000" cy="2988200"/>
          </a:xfrm>
        </p:grpSpPr>
        <p:sp>
          <p:nvSpPr>
            <p:cNvPr id="19" name="Afgeronde rechthoek 18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Govert </a:t>
              </a: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Derks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(Netherlands):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Finding suited cross border buyers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Finance background with General Electric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Language skills (SP, GE, UK, FR)</a:t>
              </a: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12320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6" name="Picture 2" descr="M&amp;A advisor Govert Derk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80" y="2476500"/>
            <a:ext cx="762000" cy="952500"/>
          </a:xfrm>
          <a:prstGeom prst="rect">
            <a:avLst/>
          </a:prstGeom>
          <a:noFill/>
        </p:spPr>
      </p:pic>
      <p:grpSp>
        <p:nvGrpSpPr>
          <p:cNvPr id="30" name="Groep 29"/>
          <p:cNvGrpSpPr/>
          <p:nvPr/>
        </p:nvGrpSpPr>
        <p:grpSpPr>
          <a:xfrm>
            <a:off x="611560" y="2780928"/>
            <a:ext cx="3888288" cy="2880320"/>
            <a:chOff x="1115616" y="2780928"/>
            <a:chExt cx="3888288" cy="2880320"/>
          </a:xfrm>
        </p:grpSpPr>
        <p:sp>
          <p:nvSpPr>
            <p:cNvPr id="23" name="Afgeronde rechthoek 22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4099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Mark Hardwicke (United Kingdom):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Mid sized deal expert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US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E</a:t>
              </a:r>
              <a:r>
                <a:rPr lang="en-GB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ngineering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, biotech &amp; media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Accounting background</a:t>
              </a: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3715200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8" name="Picture 4" descr="M&amp;A advisor Winfried Weigel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80556"/>
            <a:ext cx="762000" cy="952500"/>
          </a:xfrm>
          <a:prstGeom prst="rect">
            <a:avLst/>
          </a:prstGeom>
          <a:noFill/>
        </p:spPr>
      </p:pic>
      <p:grpSp>
        <p:nvGrpSpPr>
          <p:cNvPr id="26" name="Groep 25"/>
          <p:cNvGrpSpPr/>
          <p:nvPr/>
        </p:nvGrpSpPr>
        <p:grpSpPr>
          <a:xfrm>
            <a:off x="4644440" y="548680"/>
            <a:ext cx="3888000" cy="2988200"/>
            <a:chOff x="1115616" y="548680"/>
            <a:chExt cx="3888000" cy="2988200"/>
          </a:xfrm>
        </p:grpSpPr>
        <p:sp>
          <p:nvSpPr>
            <p:cNvPr id="27" name="Afgeronde rechthoek 26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Winfried </a:t>
              </a: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Weigel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(Switzerland):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US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Renewables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GB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Cleantech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expert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Ex UBS &amp; JP Morgan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Engineering graduate and MBA </a:t>
              </a:r>
              <a:endParaRPr lang="en-US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12592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0" name="Picture 6" descr="M&amp;A advisor Winfried Weigel 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492896"/>
            <a:ext cx="762000" cy="952500"/>
          </a:xfrm>
          <a:prstGeom prst="rect">
            <a:avLst/>
          </a:prstGeom>
          <a:noFill/>
        </p:spPr>
      </p:pic>
      <p:grpSp>
        <p:nvGrpSpPr>
          <p:cNvPr id="31" name="Groep 30"/>
          <p:cNvGrpSpPr/>
          <p:nvPr/>
        </p:nvGrpSpPr>
        <p:grpSpPr>
          <a:xfrm>
            <a:off x="4644152" y="2780928"/>
            <a:ext cx="3888288" cy="2880320"/>
            <a:chOff x="1115616" y="2780928"/>
            <a:chExt cx="3888288" cy="2880320"/>
          </a:xfrm>
        </p:grpSpPr>
        <p:sp>
          <p:nvSpPr>
            <p:cNvPr id="32" name="Afgeronde rechthoek 31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Alain de Vera (France):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US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M&amp;A advisory services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Ex Apple, DEC, Sequent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MBA Marketing and Political Sciences, History studies</a:t>
              </a:r>
              <a:endParaRPr lang="en-US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3714608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2" name="Picture 8" descr="M&amp;A advisor Alain de Ver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4416" y="2980556"/>
            <a:ext cx="7620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638944" y="116632"/>
            <a:ext cx="8001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10335B"/>
              </a:solidFill>
              <a:latin typeface="Verdan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0"/>
            <a:ext cx="802838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32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CFIE’ s European Team</a:t>
            </a:r>
          </a:p>
        </p:txBody>
      </p:sp>
      <p:grpSp>
        <p:nvGrpSpPr>
          <p:cNvPr id="2" name="Groep 24"/>
          <p:cNvGrpSpPr/>
          <p:nvPr/>
        </p:nvGrpSpPr>
        <p:grpSpPr>
          <a:xfrm>
            <a:off x="611560" y="548680"/>
            <a:ext cx="3888000" cy="2988200"/>
            <a:chOff x="1115616" y="548680"/>
            <a:chExt cx="3888000" cy="2988200"/>
          </a:xfrm>
        </p:grpSpPr>
        <p:sp>
          <p:nvSpPr>
            <p:cNvPr id="19" name="Afgeronde rechthoek 18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Wolfgang Braun (Germany):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Strong IT industry experience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M&amp;A skills gained via various acquisitions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Computer Science and MBA</a:t>
              </a: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12320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9"/>
          <p:cNvGrpSpPr/>
          <p:nvPr/>
        </p:nvGrpSpPr>
        <p:grpSpPr>
          <a:xfrm>
            <a:off x="611560" y="2780928"/>
            <a:ext cx="3888288" cy="2880320"/>
            <a:chOff x="1115616" y="2780928"/>
            <a:chExt cx="3888288" cy="2880320"/>
          </a:xfrm>
        </p:grpSpPr>
        <p:sp>
          <p:nvSpPr>
            <p:cNvPr id="23" name="Afgeronde rechthoek 22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4099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Pekka Salo (Finland)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Specialist in SME M&amp;A in Finland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Strong legal background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Business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law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MBA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3715200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25"/>
          <p:cNvGrpSpPr/>
          <p:nvPr/>
        </p:nvGrpSpPr>
        <p:grpSpPr>
          <a:xfrm>
            <a:off x="4644440" y="548680"/>
            <a:ext cx="3888000" cy="2988200"/>
            <a:chOff x="1115616" y="548680"/>
            <a:chExt cx="3888000" cy="2988200"/>
          </a:xfrm>
        </p:grpSpPr>
        <p:sp>
          <p:nvSpPr>
            <p:cNvPr id="27" name="Afgeronde rechthoek 26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Adalberto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Barbosa (Portugal)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US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Transportation and logistics background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Experience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with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M&amp;A in Portugal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Finance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Investments, Business         Administration</a:t>
              </a:r>
              <a:endParaRPr lang="en-US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12592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30"/>
          <p:cNvGrpSpPr/>
          <p:nvPr/>
        </p:nvGrpSpPr>
        <p:grpSpPr>
          <a:xfrm>
            <a:off x="4644152" y="2780928"/>
            <a:ext cx="3888288" cy="2880320"/>
            <a:chOff x="1115616" y="2780928"/>
            <a:chExt cx="3888288" cy="2880320"/>
          </a:xfrm>
        </p:grpSpPr>
        <p:sp>
          <p:nvSpPr>
            <p:cNvPr id="32" name="Afgeronde rechthoek 31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Eugenio </a:t>
              </a: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Ciscar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(Spain):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US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Financial Management (CFO)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Textile, printing, transportation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Business Administration</a:t>
              </a:r>
              <a:endParaRPr lang="en-US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3714608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2" name="Picture 8" descr="M&amp;A adviseur Eugenio Ciscar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2408" y="2924944"/>
            <a:ext cx="762000" cy="9525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28" y="2548508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0" y="295275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638944" y="116632"/>
            <a:ext cx="8001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10335B"/>
              </a:solidFill>
              <a:latin typeface="Verdan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0"/>
            <a:ext cx="802838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32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CFIE’ s European Team</a:t>
            </a:r>
          </a:p>
        </p:txBody>
      </p:sp>
      <p:grpSp>
        <p:nvGrpSpPr>
          <p:cNvPr id="2" name="Groep 24"/>
          <p:cNvGrpSpPr/>
          <p:nvPr/>
        </p:nvGrpSpPr>
        <p:grpSpPr>
          <a:xfrm>
            <a:off x="611560" y="548680"/>
            <a:ext cx="3888000" cy="2988200"/>
            <a:chOff x="1115616" y="548680"/>
            <a:chExt cx="3888000" cy="2988200"/>
          </a:xfrm>
        </p:grpSpPr>
        <p:sp>
          <p:nvSpPr>
            <p:cNvPr id="19" name="Afgeronde rechthoek 18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Massimiliano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Pifferi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(Italy):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Tax background and legal structuring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Ex Deloitte and KPMG tax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Corporate and International/EU </a:t>
              </a: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Tax Law</a:t>
              </a: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12320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9"/>
          <p:cNvGrpSpPr/>
          <p:nvPr/>
        </p:nvGrpSpPr>
        <p:grpSpPr>
          <a:xfrm>
            <a:off x="611560" y="2780928"/>
            <a:ext cx="3888288" cy="2880320"/>
            <a:chOff x="1115616" y="2780928"/>
            <a:chExt cx="3888288" cy="2880320"/>
          </a:xfrm>
        </p:grpSpPr>
        <p:sp>
          <p:nvSpPr>
            <p:cNvPr id="23" name="Afgeronde rechthoek 22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4099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Carl Pitchford (Belgium):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Furniture industry expert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Business sales of furniture manufacturers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Certified Internal Auditor</a:t>
              </a: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3715200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25"/>
          <p:cNvGrpSpPr/>
          <p:nvPr/>
        </p:nvGrpSpPr>
        <p:grpSpPr>
          <a:xfrm>
            <a:off x="4644440" y="548680"/>
            <a:ext cx="3888000" cy="2988200"/>
            <a:chOff x="1115616" y="548680"/>
            <a:chExt cx="3888000" cy="2988200"/>
          </a:xfrm>
        </p:grpSpPr>
        <p:sp>
          <p:nvSpPr>
            <p:cNvPr id="27" name="Afgeronde rechthoek 26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Barkan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Baybogan</a:t>
              </a: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(Turkey):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Turkish M&amp;A specialist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Financial services,  Manufacturing  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J&amp;W University Economics   </a:t>
              </a:r>
              <a:endParaRPr lang="en-US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12592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30"/>
          <p:cNvGrpSpPr/>
          <p:nvPr/>
        </p:nvGrpSpPr>
        <p:grpSpPr>
          <a:xfrm>
            <a:off x="4644152" y="2780928"/>
            <a:ext cx="3888288" cy="2880320"/>
            <a:chOff x="1115616" y="2780928"/>
            <a:chExt cx="3888288" cy="2880320"/>
          </a:xfrm>
        </p:grpSpPr>
        <p:sp>
          <p:nvSpPr>
            <p:cNvPr id="32" name="Afgeronde rechthoek 31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Antoine Moser (Netherlands):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International BD and M&amp;A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CRM, Outsourcing &amp; Call Centre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Msc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. Civil Engineering, MBA (IMD)</a:t>
              </a:r>
              <a:endParaRPr lang="en-US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3714608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 descr="M&amp;A adviseur Massimiliano Piffer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8"/>
            <a:ext cx="762000" cy="952500"/>
          </a:xfrm>
          <a:prstGeom prst="rect">
            <a:avLst/>
          </a:prstGeom>
          <a:noFill/>
        </p:spPr>
      </p:pic>
      <p:pic>
        <p:nvPicPr>
          <p:cNvPr id="4100" name="Picture 4" descr="M&amp;A adviseur Barkan Baybogan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0120" y="2420888"/>
            <a:ext cx="762000" cy="952500"/>
          </a:xfrm>
          <a:prstGeom prst="rect">
            <a:avLst/>
          </a:prstGeom>
          <a:noFill/>
        </p:spPr>
      </p:pic>
      <p:pic>
        <p:nvPicPr>
          <p:cNvPr id="4102" name="Picture 6" descr="M&amp;A adviseur Antoine Mos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2408" y="2980556"/>
            <a:ext cx="762000" cy="952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5275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638944" y="116632"/>
            <a:ext cx="8001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10335B"/>
              </a:solidFill>
              <a:latin typeface="Verdan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0"/>
            <a:ext cx="802838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1085850" algn="l"/>
              </a:tabLst>
            </a:pPr>
            <a:r>
              <a:rPr lang="en-GB" sz="3200" b="1" dirty="0">
                <a:solidFill>
                  <a:srgbClr val="10335B"/>
                </a:solidFill>
                <a:latin typeface="Arial" pitchFamily="34" charset="0"/>
                <a:cs typeface="Arial" pitchFamily="34" charset="0"/>
              </a:rPr>
              <a:t>CFIE’ s European Team</a:t>
            </a:r>
          </a:p>
        </p:txBody>
      </p:sp>
      <p:grpSp>
        <p:nvGrpSpPr>
          <p:cNvPr id="2" name="Groep 24"/>
          <p:cNvGrpSpPr/>
          <p:nvPr/>
        </p:nvGrpSpPr>
        <p:grpSpPr>
          <a:xfrm>
            <a:off x="611560" y="548680"/>
            <a:ext cx="3888000" cy="2988200"/>
            <a:chOff x="1115616" y="548680"/>
            <a:chExt cx="3888000" cy="2988200"/>
          </a:xfrm>
        </p:grpSpPr>
        <p:sp>
          <p:nvSpPr>
            <p:cNvPr id="19" name="Afgeronde rechthoek 18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Vladimir Dabic (Serbia)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Focus on M&amp;A in Serbia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Capital valuation, M&amp;A, legal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Industrial management, Certified Broker on the BSE</a:t>
              </a:r>
              <a:endParaRPr lang="en-GB" sz="16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112320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9"/>
          <p:cNvGrpSpPr/>
          <p:nvPr/>
        </p:nvGrpSpPr>
        <p:grpSpPr>
          <a:xfrm>
            <a:off x="611560" y="2780928"/>
            <a:ext cx="3888288" cy="2880320"/>
            <a:chOff x="1115616" y="2780928"/>
            <a:chExt cx="3888288" cy="2880320"/>
          </a:xfrm>
        </p:grpSpPr>
        <p:sp>
          <p:nvSpPr>
            <p:cNvPr id="23" name="Afgeronde rechthoek 22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4099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Michiel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600" b="1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Segers</a:t>
              </a:r>
              <a:r>
                <a:rPr lang="en-GB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(Netherlands)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Expert in building and construction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M&amp;A focus on the Netherlands</a:t>
              </a: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Business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Economics</a:t>
              </a:r>
              <a:endParaRPr lang="nl-NL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4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3715200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25"/>
          <p:cNvGrpSpPr/>
          <p:nvPr/>
        </p:nvGrpSpPr>
        <p:grpSpPr>
          <a:xfrm>
            <a:off x="4644440" y="548680"/>
            <a:ext cx="3888000" cy="2988200"/>
            <a:chOff x="1115616" y="548680"/>
            <a:chExt cx="3888000" cy="2988200"/>
          </a:xfrm>
        </p:grpSpPr>
        <p:sp>
          <p:nvSpPr>
            <p:cNvPr id="27" name="Afgeronde rechthoek 26"/>
            <p:cNvSpPr/>
            <p:nvPr/>
          </p:nvSpPr>
          <p:spPr>
            <a:xfrm>
              <a:off x="1115616" y="2348880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115616" y="548680"/>
              <a:ext cx="3888000" cy="2088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180000" rIns="468000"/>
            <a:lstStyle/>
            <a:p>
              <a:pPr marL="0" lvl="1">
                <a:tabLst>
                  <a:tab pos="1085850" algn="l"/>
                </a:tabLst>
              </a:pP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Ann-Marie Reddy (Ireland)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6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Specialist in M&amp;A in Ireland 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Financial due diligence expert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nl-NL" sz="1400" dirty="0" err="1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Certified</a:t>
              </a:r>
              <a:r>
                <a:rPr lang="nl-NL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Public Accountant</a:t>
              </a: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>
                <a:lnSpc>
                  <a:spcPct val="150000"/>
                </a:lnSpc>
                <a:tabLst>
                  <a:tab pos="1085850" algn="l"/>
                </a:tabLst>
              </a:pPr>
              <a:endParaRPr lang="en-GB" sz="1400" dirty="0">
                <a:solidFill>
                  <a:srgbClr val="1033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125920" y="2636912"/>
              <a:ext cx="127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30"/>
          <p:cNvGrpSpPr/>
          <p:nvPr/>
        </p:nvGrpSpPr>
        <p:grpSpPr>
          <a:xfrm>
            <a:off x="4644152" y="2780928"/>
            <a:ext cx="3888288" cy="2880320"/>
            <a:chOff x="1115616" y="2780928"/>
            <a:chExt cx="3888288" cy="2880320"/>
          </a:xfrm>
        </p:grpSpPr>
        <p:sp>
          <p:nvSpPr>
            <p:cNvPr id="32" name="Afgeronde rechthoek 31"/>
            <p:cNvSpPr/>
            <p:nvPr/>
          </p:nvSpPr>
          <p:spPr>
            <a:xfrm>
              <a:off x="3707904" y="2780928"/>
              <a:ext cx="1296000" cy="11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10335B"/>
                </a:solidFill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115616" y="3717032"/>
              <a:ext cx="3888000" cy="1944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770"/>
              </a:solidFill>
              <a:miter lim="800000"/>
              <a:headEnd/>
              <a:tailEnd/>
            </a:ln>
          </p:spPr>
          <p:txBody>
            <a:bodyPr lIns="360000" tIns="36000" rIns="468000"/>
            <a:lstStyle/>
            <a:p>
              <a:pPr marL="0" lvl="1">
                <a:buFont typeface="Wingdings" pitchFamily="2" charset="2"/>
                <a:buChar char="Ø"/>
                <a:tabLst>
                  <a:tab pos="1085850" algn="l"/>
                </a:tabLst>
              </a:pPr>
              <a:endParaRPr lang="en-US" sz="1600" dirty="0">
                <a:solidFill>
                  <a:srgbClr val="10335B"/>
                </a:solidFill>
                <a:latin typeface="Verdana" pitchFamily="34" charset="0"/>
              </a:endParaRPr>
            </a:p>
            <a:p>
              <a:pPr marL="0" lvl="1">
                <a:tabLst>
                  <a:tab pos="1085850" algn="l"/>
                </a:tabLst>
              </a:pPr>
              <a:r>
                <a:rPr lang="en-US" sz="1600" b="1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Mehmet Kepez (Turkey)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M&amp;A for Turkish businesses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Firm Valuations and Distress Management</a:t>
              </a:r>
            </a:p>
            <a:p>
              <a:pPr marL="0" lvl="1">
                <a:lnSpc>
                  <a:spcPct val="150000"/>
                </a:lnSpc>
                <a:buFont typeface="Wingdings" pitchFamily="2" charset="2"/>
                <a:buChar char="Ø"/>
                <a:tabLst>
                  <a:tab pos="1085850" algn="l"/>
                </a:tabLst>
              </a:pPr>
              <a:r>
                <a:rPr lang="en-GB" sz="1400" dirty="0">
                  <a:solidFill>
                    <a:srgbClr val="10335B"/>
                  </a:solidFill>
                  <a:latin typeface="Arial" pitchFamily="34" charset="0"/>
                  <a:cs typeface="Arial" pitchFamily="34" charset="0"/>
                </a:rPr>
                <a:t> Applied Economics, Finance</a:t>
              </a:r>
            </a:p>
          </p:txBody>
        </p:sp>
        <p:cxnSp>
          <p:nvCxnSpPr>
            <p:cNvPr id="34" name="Rechte verbindingslijn 33"/>
            <p:cNvCxnSpPr/>
            <p:nvPr/>
          </p:nvCxnSpPr>
          <p:spPr>
            <a:xfrm>
              <a:off x="3714608" y="3717032"/>
              <a:ext cx="127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20" y="2492896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5275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16" y="295275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8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1127</Words>
  <Application>Microsoft Office PowerPoint</Application>
  <PresentationFormat>On-screen Show (4:3)</PresentationFormat>
  <Paragraphs>254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Jan Meester</dc:creator>
  <cp:lastModifiedBy>Balazs Ando</cp:lastModifiedBy>
  <cp:revision>243</cp:revision>
  <dcterms:created xsi:type="dcterms:W3CDTF">2008-09-19T06:14:42Z</dcterms:created>
  <dcterms:modified xsi:type="dcterms:W3CDTF">2024-02-21T12:54:23Z</dcterms:modified>
</cp:coreProperties>
</file>